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66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B73A8D7-19F4-49F6-A709-02330B6CC0CA}" type="slidenum">
              <a:rPr lang="id-ID" smtClean="0"/>
              <a:pPr/>
              <a:t>‹#›</a:t>
            </a:fld>
            <a:endParaRPr lang="id-ID"/>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B73A8D7-19F4-49F6-A709-02330B6CC0C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5" name="Footer Placeholder 4"/>
          <p:cNvSpPr>
            <a:spLocks noGrp="1"/>
          </p:cNvSpPr>
          <p:nvPr>
            <p:ph type="ftr" sz="quarter" idx="11"/>
          </p:nvPr>
        </p:nvSpPr>
        <p:spPr>
          <a:xfrm>
            <a:off x="2640597" y="6377459"/>
            <a:ext cx="3836404" cy="365125"/>
          </a:xfrm>
        </p:spPr>
        <p:txBody>
          <a:bodyPr/>
          <a:lstStyle/>
          <a:p>
            <a:endParaRPr lang="id-ID"/>
          </a:p>
        </p:txBody>
      </p:sp>
      <p:sp>
        <p:nvSpPr>
          <p:cNvPr id="6" name="Slide Number Placeholder 5"/>
          <p:cNvSpPr>
            <a:spLocks noGrp="1"/>
          </p:cNvSpPr>
          <p:nvPr>
            <p:ph type="sldNum" sz="quarter" idx="12"/>
          </p:nvPr>
        </p:nvSpPr>
        <p:spPr/>
        <p:txBody>
          <a:bodyPr/>
          <a:lstStyle/>
          <a:p>
            <a:fld id="{3B73A8D7-19F4-49F6-A709-02330B6CC0C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B73A8D7-19F4-49F6-A709-02330B6CC0C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B73A8D7-19F4-49F6-A709-02330B6CC0CA}"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B73A8D7-19F4-49F6-A709-02330B6CC0C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B73A8D7-19F4-49F6-A709-02330B6CC0C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B73A8D7-19F4-49F6-A709-02330B6CC0CA}"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B73A8D7-19F4-49F6-A709-02330B6CC0C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BEB7F09-8A95-4648-90FF-1B6E55573696}" type="datetimeFigureOut">
              <a:rPr lang="id-ID" smtClean="0"/>
              <a:pPr/>
              <a:t>04/12/2012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B73A8D7-19F4-49F6-A709-02330B6CC0CA}" type="slidenum">
              <a:rPr lang="id-ID" smtClean="0"/>
              <a:pPr/>
              <a:t>‹#›</a:t>
            </a:fld>
            <a:endParaRPr lang="id-ID"/>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BEB7F09-8A95-4648-90FF-1B6E55573696}" type="datetimeFigureOut">
              <a:rPr lang="id-ID" smtClean="0"/>
              <a:pPr/>
              <a:t>04/12/2012</a:t>
            </a:fld>
            <a:endParaRPr lang="id-ID"/>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d-ID"/>
          </a:p>
        </p:txBody>
      </p:sp>
      <p:sp>
        <p:nvSpPr>
          <p:cNvPr id="7" name="Slide Number Placeholder 6"/>
          <p:cNvSpPr>
            <a:spLocks noGrp="1"/>
          </p:cNvSpPr>
          <p:nvPr>
            <p:ph type="sldNum" sz="quarter" idx="12"/>
          </p:nvPr>
        </p:nvSpPr>
        <p:spPr>
          <a:xfrm>
            <a:off x="8339328" y="1170432"/>
            <a:ext cx="733864" cy="201168"/>
          </a:xfrm>
        </p:spPr>
        <p:txBody>
          <a:bodyPr/>
          <a:lstStyle/>
          <a:p>
            <a:fld id="{3B73A8D7-19F4-49F6-A709-02330B6CC0CA}"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BEB7F09-8A95-4648-90FF-1B6E55573696}" type="datetimeFigureOut">
              <a:rPr lang="id-ID" smtClean="0"/>
              <a:pPr/>
              <a:t>04/12/2012</a:t>
            </a:fld>
            <a:endParaRPr lang="id-ID"/>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d-ID"/>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B73A8D7-19F4-49F6-A709-02330B6CC0C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8077200" cy="1673352"/>
          </a:xfrm>
        </p:spPr>
        <p:txBody>
          <a:bodyPr>
            <a:normAutofit fontScale="90000"/>
          </a:bodyPr>
          <a:lstStyle/>
          <a:p>
            <a:r>
              <a:rPr lang="id-ID" dirty="0" smtClean="0"/>
              <a:t>PERHITUNGAN NILAI KOMPENSASI: METODE RESOURCE EQUIVALENCY ANALYSIS (REA)</a:t>
            </a:r>
            <a:endParaRPr lang="id-ID" dirty="0"/>
          </a:p>
        </p:txBody>
      </p:sp>
      <p:sp>
        <p:nvSpPr>
          <p:cNvPr id="4" name="TextBox 3"/>
          <p:cNvSpPr txBox="1"/>
          <p:nvPr/>
        </p:nvSpPr>
        <p:spPr>
          <a:xfrm>
            <a:off x="714348" y="4253219"/>
            <a:ext cx="3790333" cy="461665"/>
          </a:xfrm>
          <a:prstGeom prst="rect">
            <a:avLst/>
          </a:prstGeom>
          <a:noFill/>
        </p:spPr>
        <p:txBody>
          <a:bodyPr wrap="none" rtlCol="0">
            <a:spAutoFit/>
          </a:bodyPr>
          <a:lstStyle/>
          <a:p>
            <a:r>
              <a:rPr lang="id-ID" sz="2400" b="1" dirty="0" smtClean="0"/>
              <a:t>RIZAL BAHTIAR, S.Pi, M.Si</a:t>
            </a:r>
            <a:endParaRPr lang="id-ID"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Habitat Example: Third step</a:t>
            </a:r>
            <a:endParaRPr lang="id-ID" dirty="0"/>
          </a:p>
        </p:txBody>
      </p:sp>
      <p:sp>
        <p:nvSpPr>
          <p:cNvPr id="3" name="Content Placeholder 2"/>
          <p:cNvSpPr>
            <a:spLocks noGrp="1"/>
          </p:cNvSpPr>
          <p:nvPr>
            <p:ph idx="1"/>
          </p:nvPr>
        </p:nvSpPr>
        <p:spPr/>
        <p:txBody>
          <a:bodyPr>
            <a:normAutofit fontScale="85000" lnSpcReduction="20000"/>
          </a:bodyPr>
          <a:lstStyle/>
          <a:p>
            <a:r>
              <a:rPr lang="id-ID" dirty="0" smtClean="0"/>
              <a:t>Misalkan proyek restorasi jga termasuk untuk kualitas area sekitarnya yang terdegradasi.</a:t>
            </a:r>
          </a:p>
          <a:p>
            <a:r>
              <a:rPr lang="id-ID" dirty="0" smtClean="0"/>
              <a:t>Jika area tsb diasumsikan hanya menyediakan 30% saja dari service potensialnya, maka diharapkan akan ada 80% dari potensial habitat service setelah restorasi.</a:t>
            </a:r>
          </a:p>
          <a:p>
            <a:r>
              <a:rPr lang="id-ID" dirty="0" smtClean="0"/>
              <a:t>Jika proyek dimulai 2 tahun setelah insiden dan perlu tambahan 5 tahun untuk mencapai services 80%. Asumsi umur proyek adalah 20 th (22-23 th setelah kejadian) dihitung dalam 5 th proyek.</a:t>
            </a:r>
          </a:p>
          <a:p>
            <a:r>
              <a:rPr lang="id-ID" dirty="0" smtClean="0"/>
              <a:t>Dengan contoh ini kita asumsikan bahwa tahun setelah itu merupakan tahun efektif terdiscount penuh karena</a:t>
            </a:r>
            <a:r>
              <a:rPr lang="id-ID" i="1" dirty="0" smtClean="0"/>
              <a:t> uncertainty in future</a:t>
            </a:r>
            <a:r>
              <a:rPr lang="id-ID" dirty="0" smtClean="0"/>
              <a:t>.</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Total Value Proyek ini Adalah:</a:t>
            </a:r>
            <a:endParaRPr lang="id-ID" dirty="0"/>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(0,03)(1,03</a:t>
            </a:r>
            <a:r>
              <a:rPr kumimoji="0" lang="id-ID" sz="1100" b="0" i="0" u="none" strike="noStrike" cap="none" normalizeH="0" baseline="30000" smtClean="0">
                <a:ln>
                  <a:noFill/>
                </a:ln>
                <a:solidFill>
                  <a:schemeClr val="tx1"/>
                </a:solidFill>
                <a:effectLst/>
                <a:latin typeface="Calibri" pitchFamily="34" charset="0"/>
                <a:ea typeface="Calibri" pitchFamily="34" charset="0"/>
                <a:cs typeface="Times New Roman" pitchFamily="18" charset="0"/>
              </a:rPr>
              <a:t>-2</a:t>
            </a:r>
            <a:r>
              <a:rPr kumimoji="0" lang="id-ID"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)+(0,1)(1,03</a:t>
            </a:r>
            <a:r>
              <a:rPr kumimoji="0" lang="id-ID" sz="1100" b="0" i="0" u="none" strike="noStrike" cap="none" normalizeH="0" baseline="30000" smtClean="0">
                <a:ln>
                  <a:noFill/>
                </a:ln>
                <a:solidFill>
                  <a:schemeClr val="tx1"/>
                </a:solidFill>
                <a:effectLst/>
                <a:latin typeface="Calibri" pitchFamily="34" charset="0"/>
                <a:ea typeface="Calibri" pitchFamily="34" charset="0"/>
                <a:cs typeface="Times New Roman" pitchFamily="18" charset="0"/>
              </a:rPr>
              <a:t>-3</a:t>
            </a:r>
            <a:r>
              <a:rPr kumimoji="0" lang="id-ID"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)+(0,4)(1,03</a:t>
            </a:r>
            <a:r>
              <a:rPr kumimoji="0" lang="id-ID" sz="1100" b="0" i="0" u="none" strike="noStrike" cap="none" normalizeH="0" baseline="30000" smtClean="0">
                <a:ln>
                  <a:noFill/>
                </a:ln>
                <a:solidFill>
                  <a:schemeClr val="tx1"/>
                </a:solidFill>
                <a:effectLst/>
                <a:latin typeface="Calibri" pitchFamily="34" charset="0"/>
                <a:ea typeface="Calibri" pitchFamily="34" charset="0"/>
                <a:cs typeface="Times New Roman" pitchFamily="18" charset="0"/>
              </a:rPr>
              <a:t>-4</a:t>
            </a:r>
            <a:r>
              <a:rPr kumimoji="0" lang="id-ID"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)+(0,48)(1,03</a:t>
            </a:r>
            <a:r>
              <a:rPr kumimoji="0" lang="id-ID" sz="1100" b="0" i="0" u="none" strike="noStrike" cap="none" normalizeH="0" baseline="30000" smtClean="0">
                <a:ln>
                  <a:noFill/>
                </a:ln>
                <a:solidFill>
                  <a:schemeClr val="tx1"/>
                </a:solidFill>
                <a:effectLst/>
                <a:latin typeface="Calibri" pitchFamily="34" charset="0"/>
                <a:ea typeface="Calibri" pitchFamily="34" charset="0"/>
                <a:cs typeface="Times New Roman" pitchFamily="18" charset="0"/>
              </a:rPr>
              <a:t>-5</a:t>
            </a:r>
            <a:r>
              <a:rPr kumimoji="0" lang="id-ID"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pic>
        <p:nvPicPr>
          <p:cNvPr id="2150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072362" y="2500306"/>
            <a:ext cx="2000232" cy="350918"/>
          </a:xfrm>
          <a:prstGeom prst="rect">
            <a:avLst/>
          </a:prstGeom>
          <a:noFill/>
        </p:spPr>
      </p:pic>
      <p:sp>
        <p:nvSpPr>
          <p:cNvPr id="11" name="TextBox 10"/>
          <p:cNvSpPr txBox="1"/>
          <p:nvPr/>
        </p:nvSpPr>
        <p:spPr>
          <a:xfrm>
            <a:off x="142844" y="2428869"/>
            <a:ext cx="8429684" cy="461665"/>
          </a:xfrm>
          <a:prstGeom prst="rect">
            <a:avLst/>
          </a:prstGeom>
          <a:noFill/>
        </p:spPr>
        <p:txBody>
          <a:bodyPr wrap="square" rtlCol="0">
            <a:spAutoFit/>
          </a:bodyPr>
          <a:lstStyle/>
          <a:p>
            <a:r>
              <a:rPr lang="id-ID" sz="2400" dirty="0"/>
              <a:t>= (0,03)(1,03</a:t>
            </a:r>
            <a:r>
              <a:rPr lang="id-ID" sz="2400" baseline="30000" dirty="0"/>
              <a:t>-2</a:t>
            </a:r>
            <a:r>
              <a:rPr lang="id-ID" sz="2400" dirty="0"/>
              <a:t>)+(0,1)(1,03</a:t>
            </a:r>
            <a:r>
              <a:rPr lang="id-ID" sz="2400" baseline="30000" dirty="0"/>
              <a:t>-3</a:t>
            </a:r>
            <a:r>
              <a:rPr lang="id-ID" sz="2400" dirty="0"/>
              <a:t>)+(0,4)(1,03</a:t>
            </a:r>
            <a:r>
              <a:rPr lang="id-ID" sz="2400" baseline="30000" dirty="0"/>
              <a:t>-4</a:t>
            </a:r>
            <a:r>
              <a:rPr lang="id-ID" sz="2400" dirty="0"/>
              <a:t>)+(0,48)(1,03</a:t>
            </a:r>
            <a:r>
              <a:rPr lang="id-ID" sz="2400" baseline="30000" dirty="0"/>
              <a:t>-5</a:t>
            </a:r>
            <a:r>
              <a:rPr lang="id-ID" sz="2400" dirty="0"/>
              <a:t>)+</a:t>
            </a:r>
          </a:p>
        </p:txBody>
      </p:sp>
      <p:sp>
        <p:nvSpPr>
          <p:cNvPr id="12" name="TextBox 11"/>
          <p:cNvSpPr txBox="1"/>
          <p:nvPr/>
        </p:nvSpPr>
        <p:spPr>
          <a:xfrm>
            <a:off x="151147" y="3214686"/>
            <a:ext cx="3063531" cy="461665"/>
          </a:xfrm>
          <a:prstGeom prst="rect">
            <a:avLst/>
          </a:prstGeom>
          <a:noFill/>
        </p:spPr>
        <p:txBody>
          <a:bodyPr wrap="none" rtlCol="0">
            <a:spAutoFit/>
          </a:bodyPr>
          <a:lstStyle/>
          <a:p>
            <a:r>
              <a:rPr lang="id-ID" sz="2400" dirty="0"/>
              <a:t>=6,31 Ha-Tahun per </a:t>
            </a:r>
            <a:r>
              <a:rPr lang="id-ID" sz="2400" dirty="0" smtClean="0"/>
              <a:t>Ha</a:t>
            </a:r>
            <a:endParaRPr lang="id-ID"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rot="5400000" flipH="1" flipV="1">
            <a:off x="-606064" y="3250008"/>
            <a:ext cx="292816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857224" y="4714884"/>
            <a:ext cx="37147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57224" y="2714620"/>
            <a:ext cx="335758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571472" y="3429000"/>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285852" y="4143380"/>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1607720" y="3607198"/>
            <a:ext cx="107157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143108" y="3071810"/>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2965836" y="2892818"/>
            <a:ext cx="356396"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14282" y="2571744"/>
            <a:ext cx="712054" cy="369332"/>
          </a:xfrm>
          <a:prstGeom prst="rect">
            <a:avLst/>
          </a:prstGeom>
          <a:noFill/>
        </p:spPr>
        <p:txBody>
          <a:bodyPr wrap="none" rtlCol="0">
            <a:spAutoFit/>
          </a:bodyPr>
          <a:lstStyle/>
          <a:p>
            <a:r>
              <a:rPr lang="id-ID" dirty="0" smtClean="0"/>
              <a:t>100%</a:t>
            </a:r>
            <a:endParaRPr lang="id-ID" dirty="0"/>
          </a:p>
        </p:txBody>
      </p:sp>
      <p:sp>
        <p:nvSpPr>
          <p:cNvPr id="26" name="TextBox 25"/>
          <p:cNvSpPr txBox="1"/>
          <p:nvPr/>
        </p:nvSpPr>
        <p:spPr>
          <a:xfrm>
            <a:off x="214282" y="4000504"/>
            <a:ext cx="593432" cy="369332"/>
          </a:xfrm>
          <a:prstGeom prst="rect">
            <a:avLst/>
          </a:prstGeom>
          <a:noFill/>
        </p:spPr>
        <p:txBody>
          <a:bodyPr wrap="none" rtlCol="0">
            <a:spAutoFit/>
          </a:bodyPr>
          <a:lstStyle/>
          <a:p>
            <a:r>
              <a:rPr lang="id-ID" dirty="0" smtClean="0"/>
              <a:t>30%</a:t>
            </a:r>
            <a:endParaRPr lang="id-ID" dirty="0"/>
          </a:p>
        </p:txBody>
      </p:sp>
      <p:sp>
        <p:nvSpPr>
          <p:cNvPr id="27" name="TextBox 26"/>
          <p:cNvSpPr txBox="1"/>
          <p:nvPr/>
        </p:nvSpPr>
        <p:spPr>
          <a:xfrm>
            <a:off x="357158" y="1500174"/>
            <a:ext cx="1906291" cy="369332"/>
          </a:xfrm>
          <a:prstGeom prst="rect">
            <a:avLst/>
          </a:prstGeom>
          <a:noFill/>
        </p:spPr>
        <p:txBody>
          <a:bodyPr wrap="none" rtlCol="0">
            <a:spAutoFit/>
          </a:bodyPr>
          <a:lstStyle/>
          <a:p>
            <a:r>
              <a:rPr lang="id-ID" dirty="0" smtClean="0"/>
              <a:t>% habitat services</a:t>
            </a:r>
            <a:endParaRPr lang="id-ID" dirty="0"/>
          </a:p>
        </p:txBody>
      </p:sp>
      <p:sp>
        <p:nvSpPr>
          <p:cNvPr id="28" name="TextBox 27"/>
          <p:cNvSpPr txBox="1"/>
          <p:nvPr/>
        </p:nvSpPr>
        <p:spPr>
          <a:xfrm>
            <a:off x="1196878" y="4714884"/>
            <a:ext cx="303288" cy="369332"/>
          </a:xfrm>
          <a:prstGeom prst="rect">
            <a:avLst/>
          </a:prstGeom>
          <a:noFill/>
        </p:spPr>
        <p:txBody>
          <a:bodyPr wrap="none" rtlCol="0">
            <a:spAutoFit/>
          </a:bodyPr>
          <a:lstStyle/>
          <a:p>
            <a:r>
              <a:rPr lang="id-ID" dirty="0" smtClean="0"/>
              <a:t>0</a:t>
            </a:r>
            <a:endParaRPr lang="id-ID" dirty="0"/>
          </a:p>
        </p:txBody>
      </p:sp>
      <p:sp>
        <p:nvSpPr>
          <p:cNvPr id="29" name="TextBox 28"/>
          <p:cNvSpPr txBox="1"/>
          <p:nvPr/>
        </p:nvSpPr>
        <p:spPr>
          <a:xfrm>
            <a:off x="2054134" y="4714884"/>
            <a:ext cx="288862" cy="369332"/>
          </a:xfrm>
          <a:prstGeom prst="rect">
            <a:avLst/>
          </a:prstGeom>
          <a:noFill/>
        </p:spPr>
        <p:txBody>
          <a:bodyPr wrap="none" rtlCol="0">
            <a:spAutoFit/>
          </a:bodyPr>
          <a:lstStyle/>
          <a:p>
            <a:r>
              <a:rPr lang="id-ID" dirty="0" smtClean="0"/>
              <a:t>1</a:t>
            </a:r>
            <a:endParaRPr lang="id-ID" dirty="0"/>
          </a:p>
        </p:txBody>
      </p:sp>
      <p:sp>
        <p:nvSpPr>
          <p:cNvPr id="30" name="TextBox 29"/>
          <p:cNvSpPr txBox="1"/>
          <p:nvPr/>
        </p:nvSpPr>
        <p:spPr>
          <a:xfrm>
            <a:off x="2982828" y="4714884"/>
            <a:ext cx="303288" cy="369332"/>
          </a:xfrm>
          <a:prstGeom prst="rect">
            <a:avLst/>
          </a:prstGeom>
          <a:noFill/>
        </p:spPr>
        <p:txBody>
          <a:bodyPr wrap="none" rtlCol="0">
            <a:spAutoFit/>
          </a:bodyPr>
          <a:lstStyle/>
          <a:p>
            <a:r>
              <a:rPr lang="id-ID" dirty="0"/>
              <a:t>2</a:t>
            </a:r>
          </a:p>
        </p:txBody>
      </p:sp>
      <p:sp>
        <p:nvSpPr>
          <p:cNvPr id="31" name="TextBox 30"/>
          <p:cNvSpPr txBox="1"/>
          <p:nvPr/>
        </p:nvSpPr>
        <p:spPr>
          <a:xfrm>
            <a:off x="4340150" y="4714884"/>
            <a:ext cx="295274" cy="369332"/>
          </a:xfrm>
          <a:prstGeom prst="rect">
            <a:avLst/>
          </a:prstGeom>
          <a:noFill/>
        </p:spPr>
        <p:txBody>
          <a:bodyPr wrap="none" rtlCol="0">
            <a:spAutoFit/>
          </a:bodyPr>
          <a:lstStyle/>
          <a:p>
            <a:r>
              <a:rPr lang="id-ID" dirty="0"/>
              <a:t>5</a:t>
            </a:r>
          </a:p>
        </p:txBody>
      </p:sp>
      <p:sp>
        <p:nvSpPr>
          <p:cNvPr id="32" name="TextBox 31"/>
          <p:cNvSpPr txBox="1"/>
          <p:nvPr/>
        </p:nvSpPr>
        <p:spPr>
          <a:xfrm>
            <a:off x="2071670" y="5072074"/>
            <a:ext cx="1375313" cy="369332"/>
          </a:xfrm>
          <a:prstGeom prst="rect">
            <a:avLst/>
          </a:prstGeom>
          <a:noFill/>
        </p:spPr>
        <p:txBody>
          <a:bodyPr wrap="none" rtlCol="0">
            <a:spAutoFit/>
          </a:bodyPr>
          <a:lstStyle/>
          <a:p>
            <a:r>
              <a:rPr lang="id-ID" dirty="0" smtClean="0"/>
              <a:t>Time (Years)</a:t>
            </a:r>
            <a:endParaRPr lang="id-ID" dirty="0"/>
          </a:p>
        </p:txBody>
      </p:sp>
      <p:cxnSp>
        <p:nvCxnSpPr>
          <p:cNvPr id="33" name="Straight Arrow Connector 32"/>
          <p:cNvCxnSpPr/>
          <p:nvPr/>
        </p:nvCxnSpPr>
        <p:spPr>
          <a:xfrm rot="5400000" flipH="1" flipV="1">
            <a:off x="3680216" y="3249214"/>
            <a:ext cx="292816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5143504" y="4714090"/>
            <a:ext cx="37147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500562" y="3999710"/>
            <a:ext cx="593432" cy="369332"/>
          </a:xfrm>
          <a:prstGeom prst="rect">
            <a:avLst/>
          </a:prstGeom>
          <a:noFill/>
        </p:spPr>
        <p:txBody>
          <a:bodyPr wrap="none" rtlCol="0">
            <a:spAutoFit/>
          </a:bodyPr>
          <a:lstStyle/>
          <a:p>
            <a:r>
              <a:rPr lang="id-ID" dirty="0" smtClean="0"/>
              <a:t>30%</a:t>
            </a:r>
            <a:endParaRPr lang="id-ID" dirty="0"/>
          </a:p>
        </p:txBody>
      </p:sp>
      <p:sp>
        <p:nvSpPr>
          <p:cNvPr id="36" name="TextBox 35"/>
          <p:cNvSpPr txBox="1"/>
          <p:nvPr/>
        </p:nvSpPr>
        <p:spPr>
          <a:xfrm>
            <a:off x="4500562" y="3000372"/>
            <a:ext cx="607859" cy="369332"/>
          </a:xfrm>
          <a:prstGeom prst="rect">
            <a:avLst/>
          </a:prstGeom>
          <a:noFill/>
        </p:spPr>
        <p:txBody>
          <a:bodyPr wrap="none" rtlCol="0">
            <a:spAutoFit/>
          </a:bodyPr>
          <a:lstStyle/>
          <a:p>
            <a:r>
              <a:rPr lang="id-ID" dirty="0" smtClean="0"/>
              <a:t>80%</a:t>
            </a:r>
            <a:endParaRPr lang="id-ID" dirty="0"/>
          </a:p>
        </p:txBody>
      </p:sp>
      <p:sp>
        <p:nvSpPr>
          <p:cNvPr id="45" name="TextBox 44"/>
          <p:cNvSpPr txBox="1"/>
          <p:nvPr/>
        </p:nvSpPr>
        <p:spPr>
          <a:xfrm>
            <a:off x="5715008" y="4786322"/>
            <a:ext cx="303288" cy="369332"/>
          </a:xfrm>
          <a:prstGeom prst="rect">
            <a:avLst/>
          </a:prstGeom>
          <a:noFill/>
        </p:spPr>
        <p:txBody>
          <a:bodyPr wrap="none" rtlCol="0">
            <a:spAutoFit/>
          </a:bodyPr>
          <a:lstStyle/>
          <a:p>
            <a:r>
              <a:rPr lang="id-ID" dirty="0"/>
              <a:t>2</a:t>
            </a:r>
          </a:p>
        </p:txBody>
      </p:sp>
      <p:sp>
        <p:nvSpPr>
          <p:cNvPr id="46" name="TextBox 45"/>
          <p:cNvSpPr txBox="1"/>
          <p:nvPr/>
        </p:nvSpPr>
        <p:spPr>
          <a:xfrm>
            <a:off x="4983092" y="4786322"/>
            <a:ext cx="303288" cy="369332"/>
          </a:xfrm>
          <a:prstGeom prst="rect">
            <a:avLst/>
          </a:prstGeom>
          <a:noFill/>
        </p:spPr>
        <p:txBody>
          <a:bodyPr wrap="none" rtlCol="0">
            <a:spAutoFit/>
          </a:bodyPr>
          <a:lstStyle/>
          <a:p>
            <a:r>
              <a:rPr lang="id-ID" dirty="0" smtClean="0"/>
              <a:t>0</a:t>
            </a:r>
            <a:endParaRPr lang="id-ID" dirty="0"/>
          </a:p>
        </p:txBody>
      </p:sp>
      <p:sp>
        <p:nvSpPr>
          <p:cNvPr id="48" name="Freeform 47"/>
          <p:cNvSpPr/>
          <p:nvPr/>
        </p:nvSpPr>
        <p:spPr>
          <a:xfrm>
            <a:off x="5532120" y="3000372"/>
            <a:ext cx="897268" cy="1160148"/>
          </a:xfrm>
          <a:custGeom>
            <a:avLst/>
            <a:gdLst>
              <a:gd name="connsiteX0" fmla="*/ 0 w 960120"/>
              <a:gd name="connsiteY0" fmla="*/ 1485900 h 1485900"/>
              <a:gd name="connsiteX1" fmla="*/ 91440 w 960120"/>
              <a:gd name="connsiteY1" fmla="*/ 1463040 h 1485900"/>
              <a:gd name="connsiteX2" fmla="*/ 228600 w 960120"/>
              <a:gd name="connsiteY2" fmla="*/ 1371600 h 1485900"/>
              <a:gd name="connsiteX3" fmla="*/ 320040 w 960120"/>
              <a:gd name="connsiteY3" fmla="*/ 1257300 h 1485900"/>
              <a:gd name="connsiteX4" fmla="*/ 411480 w 960120"/>
              <a:gd name="connsiteY4" fmla="*/ 1120140 h 1485900"/>
              <a:gd name="connsiteX5" fmla="*/ 960120 w 960120"/>
              <a:gd name="connsiteY5"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120" h="1485900">
                <a:moveTo>
                  <a:pt x="0" y="1485900"/>
                </a:moveTo>
                <a:cubicBezTo>
                  <a:pt x="30480" y="1478280"/>
                  <a:pt x="63339" y="1477091"/>
                  <a:pt x="91440" y="1463040"/>
                </a:cubicBezTo>
                <a:cubicBezTo>
                  <a:pt x="140588" y="1438466"/>
                  <a:pt x="228600" y="1371600"/>
                  <a:pt x="228600" y="1371600"/>
                </a:cubicBezTo>
                <a:cubicBezTo>
                  <a:pt x="280080" y="1217161"/>
                  <a:pt x="208685" y="1384563"/>
                  <a:pt x="320040" y="1257300"/>
                </a:cubicBezTo>
                <a:cubicBezTo>
                  <a:pt x="356224" y="1215947"/>
                  <a:pt x="387310" y="1169487"/>
                  <a:pt x="411480" y="1120140"/>
                </a:cubicBezTo>
                <a:lnTo>
                  <a:pt x="960120"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cxnSp>
        <p:nvCxnSpPr>
          <p:cNvPr id="50" name="Straight Connector 49"/>
          <p:cNvCxnSpPr>
            <a:stCxn id="48" idx="5"/>
          </p:cNvCxnSpPr>
          <p:nvPr/>
        </p:nvCxnSpPr>
        <p:spPr>
          <a:xfrm>
            <a:off x="6429388" y="3000372"/>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165432" y="4184376"/>
            <a:ext cx="3549972" cy="30442"/>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8108181" y="3607595"/>
            <a:ext cx="1214446" cy="1588"/>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8429652" y="4929198"/>
            <a:ext cx="400751" cy="369332"/>
          </a:xfrm>
          <a:prstGeom prst="rect">
            <a:avLst/>
          </a:prstGeom>
          <a:noFill/>
        </p:spPr>
        <p:txBody>
          <a:bodyPr wrap="none" rtlCol="0">
            <a:spAutoFit/>
          </a:bodyPr>
          <a:lstStyle/>
          <a:p>
            <a:r>
              <a:rPr lang="id-ID" dirty="0" smtClean="0"/>
              <a:t>23</a:t>
            </a:r>
            <a:endParaRPr lang="id-ID" dirty="0"/>
          </a:p>
        </p:txBody>
      </p:sp>
      <p:sp>
        <p:nvSpPr>
          <p:cNvPr id="63" name="TextBox 62"/>
          <p:cNvSpPr txBox="1"/>
          <p:nvPr/>
        </p:nvSpPr>
        <p:spPr>
          <a:xfrm>
            <a:off x="6697149" y="5072074"/>
            <a:ext cx="1375313" cy="369332"/>
          </a:xfrm>
          <a:prstGeom prst="rect">
            <a:avLst/>
          </a:prstGeom>
          <a:noFill/>
        </p:spPr>
        <p:txBody>
          <a:bodyPr wrap="none" rtlCol="0">
            <a:spAutoFit/>
          </a:bodyPr>
          <a:lstStyle/>
          <a:p>
            <a:r>
              <a:rPr lang="id-ID" dirty="0" smtClean="0"/>
              <a:t>Time (Years)</a:t>
            </a:r>
            <a:endParaRPr lang="id-ID" dirty="0"/>
          </a:p>
        </p:txBody>
      </p:sp>
      <p:sp>
        <p:nvSpPr>
          <p:cNvPr id="64" name="TextBox 63"/>
          <p:cNvSpPr txBox="1"/>
          <p:nvPr/>
        </p:nvSpPr>
        <p:spPr>
          <a:xfrm>
            <a:off x="3808717" y="1500174"/>
            <a:ext cx="1906291" cy="369332"/>
          </a:xfrm>
          <a:prstGeom prst="rect">
            <a:avLst/>
          </a:prstGeom>
          <a:noFill/>
        </p:spPr>
        <p:txBody>
          <a:bodyPr wrap="none" rtlCol="0">
            <a:spAutoFit/>
          </a:bodyPr>
          <a:lstStyle/>
          <a:p>
            <a:r>
              <a:rPr lang="id-ID" dirty="0" smtClean="0"/>
              <a:t>% habitat services</a:t>
            </a:r>
            <a:endParaRPr lang="id-ID" dirty="0"/>
          </a:p>
        </p:txBody>
      </p:sp>
      <p:sp>
        <p:nvSpPr>
          <p:cNvPr id="65" name="TextBox 64"/>
          <p:cNvSpPr txBox="1"/>
          <p:nvPr/>
        </p:nvSpPr>
        <p:spPr>
          <a:xfrm>
            <a:off x="2000232" y="2071678"/>
            <a:ext cx="1659429" cy="369332"/>
          </a:xfrm>
          <a:prstGeom prst="rect">
            <a:avLst/>
          </a:prstGeom>
          <a:noFill/>
        </p:spPr>
        <p:txBody>
          <a:bodyPr wrap="none" rtlCol="0">
            <a:spAutoFit/>
          </a:bodyPr>
          <a:lstStyle/>
          <a:p>
            <a:r>
              <a:rPr lang="id-ID" b="1" dirty="0" smtClean="0"/>
              <a:t>INJURY/DEBIT</a:t>
            </a:r>
            <a:endParaRPr lang="id-ID" b="1" dirty="0"/>
          </a:p>
        </p:txBody>
      </p:sp>
      <p:sp>
        <p:nvSpPr>
          <p:cNvPr id="66" name="TextBox 65"/>
          <p:cNvSpPr txBox="1"/>
          <p:nvPr/>
        </p:nvSpPr>
        <p:spPr>
          <a:xfrm>
            <a:off x="6143636" y="2071678"/>
            <a:ext cx="2450927" cy="369332"/>
          </a:xfrm>
          <a:prstGeom prst="rect">
            <a:avLst/>
          </a:prstGeom>
          <a:noFill/>
        </p:spPr>
        <p:txBody>
          <a:bodyPr wrap="none" rtlCol="0">
            <a:spAutoFit/>
          </a:bodyPr>
          <a:lstStyle/>
          <a:p>
            <a:r>
              <a:rPr lang="id-ID" dirty="0" smtClean="0"/>
              <a:t>RESTORATION/CREDIT</a:t>
            </a:r>
            <a:endParaRPr lang="id-ID" dirty="0"/>
          </a:p>
        </p:txBody>
      </p:sp>
      <p:cxnSp>
        <p:nvCxnSpPr>
          <p:cNvPr id="68" name="Straight Arrow Connector 67"/>
          <p:cNvCxnSpPr/>
          <p:nvPr/>
        </p:nvCxnSpPr>
        <p:spPr>
          <a:xfrm rot="10800000">
            <a:off x="1785918" y="3571876"/>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2357422" y="3143248"/>
            <a:ext cx="2214578" cy="1200329"/>
          </a:xfrm>
          <a:prstGeom prst="rect">
            <a:avLst/>
          </a:prstGeom>
          <a:noFill/>
        </p:spPr>
        <p:txBody>
          <a:bodyPr wrap="square" rtlCol="0">
            <a:spAutoFit/>
          </a:bodyPr>
          <a:lstStyle/>
          <a:p>
            <a:r>
              <a:rPr lang="id-ID" dirty="0" smtClean="0"/>
              <a:t>Lost resource services</a:t>
            </a:r>
          </a:p>
          <a:p>
            <a:r>
              <a:rPr lang="id-ID" dirty="0" smtClean="0"/>
              <a:t>Per area injury (undiscounted)</a:t>
            </a:r>
            <a:endParaRPr lang="id-ID" dirty="0"/>
          </a:p>
        </p:txBody>
      </p:sp>
      <p:sp>
        <p:nvSpPr>
          <p:cNvPr id="70" name="TextBox 69"/>
          <p:cNvSpPr txBox="1"/>
          <p:nvPr/>
        </p:nvSpPr>
        <p:spPr>
          <a:xfrm>
            <a:off x="6200668" y="3286124"/>
            <a:ext cx="2967800" cy="923330"/>
          </a:xfrm>
          <a:prstGeom prst="rect">
            <a:avLst/>
          </a:prstGeom>
          <a:noFill/>
        </p:spPr>
        <p:txBody>
          <a:bodyPr wrap="none" rtlCol="0">
            <a:spAutoFit/>
          </a:bodyPr>
          <a:lstStyle/>
          <a:p>
            <a:r>
              <a:rPr lang="id-ID" dirty="0" smtClean="0"/>
              <a:t>Restoration resource services</a:t>
            </a:r>
          </a:p>
          <a:p>
            <a:r>
              <a:rPr lang="id-ID" dirty="0" smtClean="0"/>
              <a:t>Per area restoration</a:t>
            </a:r>
          </a:p>
          <a:p>
            <a:r>
              <a:rPr lang="id-ID" dirty="0" smtClean="0"/>
              <a:t>(undiscounted)</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Habitat Example</a:t>
            </a:r>
            <a:endParaRPr lang="id-ID" dirty="0"/>
          </a:p>
        </p:txBody>
      </p:sp>
      <p:sp>
        <p:nvSpPr>
          <p:cNvPr id="3" name="Content Placeholder 2"/>
          <p:cNvSpPr>
            <a:spLocks noGrp="1"/>
          </p:cNvSpPr>
          <p:nvPr>
            <p:ph idx="1"/>
          </p:nvPr>
        </p:nvSpPr>
        <p:spPr/>
        <p:txBody>
          <a:bodyPr>
            <a:normAutofit fontScale="85000" lnSpcReduction="20000"/>
          </a:bodyPr>
          <a:lstStyle/>
          <a:p>
            <a:r>
              <a:rPr lang="id-ID" dirty="0" smtClean="0"/>
              <a:t>Secara matematis kita akan merestore area yang menyediakan 7,79 Ha-th services menjadi selama umur proyek 20 th terdiscount. Dalam hal ini akan meliputi area sebesar 7,97/6,31=1,26 Ha</a:t>
            </a:r>
          </a:p>
          <a:p>
            <a:r>
              <a:rPr lang="id-ID" dirty="0" smtClean="0"/>
              <a:t>Ini berarti restorasi dari 1,26 Ha selama 20 tahun akan dikompensasi masyarakat untuk 7,97 acre years of habitat services karena oil spill.</a:t>
            </a:r>
          </a:p>
          <a:p>
            <a:r>
              <a:rPr lang="id-ID" dirty="0" smtClean="0"/>
              <a:t>Dengan demikian secara visual area di grafik sebelah kiri (dikalikan area terkena dampak dan dihitung untuk nilai present value akan sama dengan area sebelah kanan yang dikalikan dengan area target restorasi dan dihitung dengan present discounted value dan discounting future years.</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Teknik Menghitung Prosentase Habitat Services yang Hilang</a:t>
            </a:r>
            <a:endParaRPr lang="id-ID" dirty="0"/>
          </a:p>
        </p:txBody>
      </p:sp>
      <p:sp>
        <p:nvSpPr>
          <p:cNvPr id="3" name="Content Placeholder 2"/>
          <p:cNvSpPr>
            <a:spLocks noGrp="1"/>
          </p:cNvSpPr>
          <p:nvPr>
            <p:ph idx="1"/>
          </p:nvPr>
        </p:nvSpPr>
        <p:spPr/>
        <p:txBody>
          <a:bodyPr/>
          <a:lstStyle/>
          <a:p>
            <a:pPr marL="0" indent="0">
              <a:buNone/>
            </a:pPr>
            <a:r>
              <a:rPr lang="id-ID" dirty="0" smtClean="0"/>
              <a:t>Prosentase dari habitat service yang hilang (atau dihasilkan dalam kasus proyek restorasi) dapat dihitung dengan berbagai cara:</a:t>
            </a:r>
          </a:p>
          <a:p>
            <a:pPr marL="514350" indent="-514350">
              <a:buClr>
                <a:schemeClr val="tx1"/>
              </a:buClr>
              <a:buSzPct val="100000"/>
              <a:buFont typeface="+mj-lt"/>
              <a:buAutoNum type="arabicPeriod"/>
            </a:pPr>
            <a:r>
              <a:rPr lang="id-ID" dirty="0" smtClean="0"/>
              <a:t>Habitat-wide evaluation index</a:t>
            </a:r>
          </a:p>
          <a:p>
            <a:pPr marL="514350" indent="-514350">
              <a:buClr>
                <a:schemeClr val="tx1"/>
              </a:buClr>
              <a:buSzPct val="100000"/>
              <a:buFont typeface="+mj-lt"/>
              <a:buAutoNum type="arabicPeriod"/>
            </a:pPr>
            <a:r>
              <a:rPr lang="id-ID" dirty="0" smtClean="0"/>
              <a:t>Menggunakan 1 atau lebih surrogate species</a:t>
            </a:r>
          </a:p>
          <a:p>
            <a:pPr marL="514350" indent="-514350">
              <a:buClr>
                <a:schemeClr val="tx1"/>
              </a:buClr>
              <a:buSzPct val="100000"/>
              <a:buFont typeface="+mj-lt"/>
              <a:buAutoNum type="arabicPeriod"/>
            </a:pPr>
            <a:r>
              <a:rPr lang="id-ID" dirty="0" smtClean="0"/>
              <a:t>Penggunaan dasar pendugaan dari derajat minyak (degree of oiling)</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457200" y="1775191"/>
            <a:ext cx="8229600" cy="4797081"/>
          </a:xfrm>
        </p:spPr>
        <p:txBody>
          <a:bodyPr>
            <a:normAutofit fontScale="85000" lnSpcReduction="20000"/>
          </a:bodyPr>
          <a:lstStyle/>
          <a:p>
            <a:r>
              <a:rPr lang="id-ID" dirty="0" smtClean="0"/>
              <a:t>Jika kerusakan terjadi pada individual animal daripada ke habitat, REA dapat fokus pada kehilangan animal-th.</a:t>
            </a:r>
          </a:p>
          <a:p>
            <a:r>
              <a:rPr lang="id-ID" dirty="0" smtClean="0"/>
              <a:t>Misalkan oil spill menyebabkan kematian 100 bebek, tapi dampaknya pada perairan dapat diabaikan.</a:t>
            </a:r>
          </a:p>
          <a:p>
            <a:r>
              <a:rPr lang="id-ID" dirty="0" smtClean="0"/>
              <a:t>Dengan menggunakan history dari bebek (annual survival rate, average life expectancy, average fledging, etc) dimungkinkan untuk membuat estimasi model matematis hilangnya bebek-th karena oil spill.</a:t>
            </a:r>
          </a:p>
          <a:p>
            <a:r>
              <a:rPr lang="id-ID" dirty="0" smtClean="0"/>
              <a:t>Pada sisi kredit kita dapat menghitung disain proyek restorasi untuk menciptakan habitat bertelur bebek dan menskaling ukuran proyek yang dapat menciptakan sebanyak bebek-tahun seperti yang hilang dalam insiden.</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Issue Aplikasi REA</a:t>
            </a:r>
            <a:endParaRPr lang="id-ID" dirty="0"/>
          </a:p>
        </p:txBody>
      </p:sp>
      <p:sp>
        <p:nvSpPr>
          <p:cNvPr id="3" name="Content Placeholder 2"/>
          <p:cNvSpPr>
            <a:spLocks noGrp="1"/>
          </p:cNvSpPr>
          <p:nvPr>
            <p:ph idx="1"/>
          </p:nvPr>
        </p:nvSpPr>
        <p:spPr/>
        <p:txBody>
          <a:bodyPr/>
          <a:lstStyle/>
          <a:p>
            <a:r>
              <a:rPr lang="id-ID" dirty="0" smtClean="0"/>
              <a:t>REA akan menjadi kompleks jika kasus berhubungan dengan kerusakan memberikan dampak luas pada species dan tipe habitat yang berbeda, juga kurangnya pemahaman pilihan opsi untuk berbagai species. Sehingga digunakan lumping dan pemanfaatan surrogates.</a:t>
            </a:r>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Ekstrapolasi untuk species specifik injuries tanpa tahun biaya restorasi</a:t>
            </a:r>
            <a:endParaRPr lang="id-ID" dirty="0"/>
          </a:p>
        </p:txBody>
      </p:sp>
      <p:sp>
        <p:nvSpPr>
          <p:cNvPr id="3" name="Content Placeholder 2"/>
          <p:cNvSpPr>
            <a:spLocks noGrp="1"/>
          </p:cNvSpPr>
          <p:nvPr>
            <p:ph idx="1"/>
          </p:nvPr>
        </p:nvSpPr>
        <p:spPr>
          <a:xfrm>
            <a:off x="457200" y="1571613"/>
            <a:ext cx="8229600" cy="5000660"/>
          </a:xfrm>
        </p:spPr>
        <p:txBody>
          <a:bodyPr>
            <a:normAutofit fontScale="92500" lnSpcReduction="20000"/>
          </a:bodyPr>
          <a:lstStyle/>
          <a:p>
            <a:pPr marL="0" indent="0">
              <a:buNone/>
            </a:pPr>
            <a:r>
              <a:rPr lang="id-ID" dirty="0" smtClean="0"/>
              <a:t>Jika kita dapat mengasumsikan hubungan antara biaya restorasi dan karakteristik species, maka memungkinkan untuk mengakprosimasi biaya restorasi untuk species specifik yang rusak berdasarkan informasi restorasi dari non target species. Ini yang disebut sebagai lumping similar species. Hal ini dapat dilakukan ketika:</a:t>
            </a:r>
          </a:p>
          <a:p>
            <a:pPr marL="514350" indent="-514350">
              <a:buFont typeface="+mj-lt"/>
              <a:buAutoNum type="arabicPeriod"/>
            </a:pPr>
            <a:r>
              <a:rPr lang="id-ID" dirty="0" smtClean="0"/>
              <a:t>Ukuran proyek kompensasi akan insufficient untuk mensuport kegiatan restorasi yang ekonomis.</a:t>
            </a:r>
          </a:p>
          <a:p>
            <a:pPr marL="514350" indent="-514350">
              <a:buFont typeface="+mj-lt"/>
              <a:buAutoNum type="arabicPeriod"/>
            </a:pPr>
            <a:r>
              <a:rPr lang="id-ID" dirty="0" smtClean="0"/>
              <a:t>Biaya colecting data yang relevan eksesif jika dibandingkan kerusakan species yang akan diekstrapolasi.</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Tropic Level Scaling dan Substitutability</a:t>
            </a:r>
            <a:endParaRPr lang="id-ID" dirty="0"/>
          </a:p>
        </p:txBody>
      </p:sp>
      <p:sp>
        <p:nvSpPr>
          <p:cNvPr id="3" name="Content Placeholder 2"/>
          <p:cNvSpPr>
            <a:spLocks noGrp="1"/>
          </p:cNvSpPr>
          <p:nvPr>
            <p:ph idx="1"/>
          </p:nvPr>
        </p:nvSpPr>
        <p:spPr>
          <a:xfrm>
            <a:off x="457200" y="1775191"/>
            <a:ext cx="8229600" cy="4797081"/>
          </a:xfrm>
        </p:spPr>
        <p:txBody>
          <a:bodyPr>
            <a:normAutofit fontScale="77500" lnSpcReduction="20000"/>
          </a:bodyPr>
          <a:lstStyle/>
          <a:p>
            <a:r>
              <a:rPr lang="id-ID" dirty="0" smtClean="0"/>
              <a:t>Dalam kasus pencemaran minyak, lembaga berwenang akan menyediakan petunjuk legal untuk mengkompensasi masyarakat dengan sumber daya yang tipe dan kuantitasnya sama.</a:t>
            </a:r>
          </a:p>
          <a:p>
            <a:r>
              <a:rPr lang="id-ID" dirty="0" smtClean="0"/>
              <a:t>Dari perspektif ekonomi, ketika services sumberdaya yang disiapkan melalui proyek restorasi tidak ekivalen dengan kerusakan yang terjadi, maka ada masalah substitutability.</a:t>
            </a:r>
          </a:p>
          <a:p>
            <a:r>
              <a:rPr lang="id-ID" dirty="0" smtClean="0"/>
              <a:t>Oleh karena itu dibutuhkan scaling dengan ukuran yang umum baik pada kerusakan maupun pada restorasi projectnya misalnya produktivitas primer burung yang mati dengan biomas dan konsumsi makannya yang dibandingkan dengan proyek oyster reef yang dapat meningkatkan biomass bentik. Hasil penelitian menunjukkan bahwa kehilangan 134 ekor burung dapat dikompensasi dengan membangun 1,9 Ha Oyster reef</a:t>
            </a:r>
            <a:endParaRPr lang="id-ID"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Biaya Restorasi sebagai Fungsi Species Abundance</a:t>
            </a:r>
            <a:endParaRPr lang="id-ID" dirty="0"/>
          </a:p>
        </p:txBody>
      </p:sp>
      <p:cxnSp>
        <p:nvCxnSpPr>
          <p:cNvPr id="5" name="Straight Arrow Connector 4"/>
          <p:cNvCxnSpPr/>
          <p:nvPr/>
        </p:nvCxnSpPr>
        <p:spPr>
          <a:xfrm rot="5400000" flipH="1" flipV="1">
            <a:off x="71406" y="3143248"/>
            <a:ext cx="2571768" cy="1588"/>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357290" y="4427544"/>
            <a:ext cx="4143404" cy="1588"/>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0" name="Freeform 9"/>
          <p:cNvSpPr/>
          <p:nvPr/>
        </p:nvSpPr>
        <p:spPr>
          <a:xfrm>
            <a:off x="1677354" y="2000240"/>
            <a:ext cx="3108960" cy="2057400"/>
          </a:xfrm>
          <a:custGeom>
            <a:avLst/>
            <a:gdLst>
              <a:gd name="connsiteX0" fmla="*/ 0 w 3108960"/>
              <a:gd name="connsiteY0" fmla="*/ 0 h 2057400"/>
              <a:gd name="connsiteX1" fmla="*/ 914400 w 3108960"/>
              <a:gd name="connsiteY1" fmla="*/ 1211580 h 2057400"/>
              <a:gd name="connsiteX2" fmla="*/ 2217420 w 3108960"/>
              <a:gd name="connsiteY2" fmla="*/ 1897380 h 2057400"/>
              <a:gd name="connsiteX3" fmla="*/ 3108960 w 3108960"/>
              <a:gd name="connsiteY3" fmla="*/ 2057400 h 2057400"/>
            </a:gdLst>
            <a:ahLst/>
            <a:cxnLst>
              <a:cxn ang="0">
                <a:pos x="connsiteX0" y="connsiteY0"/>
              </a:cxn>
              <a:cxn ang="0">
                <a:pos x="connsiteX1" y="connsiteY1"/>
              </a:cxn>
              <a:cxn ang="0">
                <a:pos x="connsiteX2" y="connsiteY2"/>
              </a:cxn>
              <a:cxn ang="0">
                <a:pos x="connsiteX3" y="connsiteY3"/>
              </a:cxn>
            </a:cxnLst>
            <a:rect l="l" t="t" r="r" b="b"/>
            <a:pathLst>
              <a:path w="3108960" h="2057400">
                <a:moveTo>
                  <a:pt x="0" y="0"/>
                </a:moveTo>
                <a:cubicBezTo>
                  <a:pt x="272415" y="447675"/>
                  <a:pt x="544830" y="895350"/>
                  <a:pt x="914400" y="1211580"/>
                </a:cubicBezTo>
                <a:cubicBezTo>
                  <a:pt x="1283970" y="1527810"/>
                  <a:pt x="1851660" y="1756410"/>
                  <a:pt x="2217420" y="1897380"/>
                </a:cubicBezTo>
                <a:cubicBezTo>
                  <a:pt x="2583180" y="2038350"/>
                  <a:pt x="2846070" y="2047875"/>
                  <a:pt x="3108960" y="2057400"/>
                </a:cubicBezTo>
              </a:path>
            </a:pathLst>
          </a:custGeom>
          <a:ln w="3810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id-ID"/>
          </a:p>
        </p:txBody>
      </p:sp>
      <p:sp>
        <p:nvSpPr>
          <p:cNvPr id="11" name="TextBox 10"/>
          <p:cNvSpPr txBox="1"/>
          <p:nvPr/>
        </p:nvSpPr>
        <p:spPr>
          <a:xfrm>
            <a:off x="71406" y="1500174"/>
            <a:ext cx="2531783" cy="369332"/>
          </a:xfrm>
          <a:prstGeom prst="rect">
            <a:avLst/>
          </a:prstGeom>
          <a:noFill/>
        </p:spPr>
        <p:txBody>
          <a:bodyPr wrap="none" rtlCol="0">
            <a:spAutoFit/>
          </a:bodyPr>
          <a:lstStyle/>
          <a:p>
            <a:r>
              <a:rPr lang="id-ID" dirty="0" smtClean="0"/>
              <a:t>Restoration cost/ bird ($)</a:t>
            </a:r>
            <a:endParaRPr lang="id-ID" dirty="0"/>
          </a:p>
        </p:txBody>
      </p:sp>
      <p:sp>
        <p:nvSpPr>
          <p:cNvPr id="12" name="TextBox 11"/>
          <p:cNvSpPr txBox="1"/>
          <p:nvPr/>
        </p:nvSpPr>
        <p:spPr>
          <a:xfrm>
            <a:off x="5072066" y="4500570"/>
            <a:ext cx="1196161" cy="369332"/>
          </a:xfrm>
          <a:prstGeom prst="rect">
            <a:avLst/>
          </a:prstGeom>
          <a:noFill/>
        </p:spPr>
        <p:txBody>
          <a:bodyPr wrap="none" rtlCol="0">
            <a:spAutoFit/>
          </a:bodyPr>
          <a:lstStyle/>
          <a:p>
            <a:r>
              <a:rPr lang="id-ID" dirty="0" smtClean="0"/>
              <a:t>Abundace </a:t>
            </a:r>
            <a:endParaRPr lang="id-ID" dirty="0"/>
          </a:p>
        </p:txBody>
      </p:sp>
      <p:sp>
        <p:nvSpPr>
          <p:cNvPr id="13" name="TextBox 12"/>
          <p:cNvSpPr txBox="1"/>
          <p:nvPr/>
        </p:nvSpPr>
        <p:spPr>
          <a:xfrm>
            <a:off x="1500166" y="4071942"/>
            <a:ext cx="1311898" cy="369332"/>
          </a:xfrm>
          <a:prstGeom prst="rect">
            <a:avLst/>
          </a:prstGeom>
          <a:noFill/>
        </p:spPr>
        <p:txBody>
          <a:bodyPr wrap="none" rtlCol="0">
            <a:spAutoFit/>
          </a:bodyPr>
          <a:lstStyle/>
          <a:p>
            <a:r>
              <a:rPr lang="id-ID" dirty="0" smtClean="0"/>
              <a:t>(More Rare)</a:t>
            </a:r>
            <a:endParaRPr lang="id-ID" dirty="0"/>
          </a:p>
        </p:txBody>
      </p:sp>
      <p:sp>
        <p:nvSpPr>
          <p:cNvPr id="14" name="TextBox 13"/>
          <p:cNvSpPr txBox="1"/>
          <p:nvPr/>
        </p:nvSpPr>
        <p:spPr>
          <a:xfrm>
            <a:off x="3929058" y="4071942"/>
            <a:ext cx="1746888" cy="369332"/>
          </a:xfrm>
          <a:prstGeom prst="rect">
            <a:avLst/>
          </a:prstGeom>
          <a:noFill/>
        </p:spPr>
        <p:txBody>
          <a:bodyPr wrap="none" rtlCol="0">
            <a:spAutoFit/>
          </a:bodyPr>
          <a:lstStyle/>
          <a:p>
            <a:r>
              <a:rPr lang="id-ID" dirty="0" smtClean="0"/>
              <a:t>(More Common)</a:t>
            </a: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4" name="Rectangle 3"/>
          <p:cNvSpPr/>
          <p:nvPr/>
        </p:nvSpPr>
        <p:spPr>
          <a:xfrm>
            <a:off x="2500298" y="1643050"/>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dirty="0" smtClean="0"/>
              <a:t>Pemanfaatan Passive Use Values Methods</a:t>
            </a:r>
            <a:endParaRPr lang="id-ID" sz="2800" dirty="0"/>
          </a:p>
        </p:txBody>
      </p:sp>
      <p:sp>
        <p:nvSpPr>
          <p:cNvPr id="5" name="Rectangle 4"/>
          <p:cNvSpPr/>
          <p:nvPr/>
        </p:nvSpPr>
        <p:spPr>
          <a:xfrm>
            <a:off x="2500298" y="2857496"/>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dirty="0" smtClean="0"/>
              <a:t>CVM</a:t>
            </a:r>
            <a:endParaRPr lang="id-ID" sz="2800" dirty="0"/>
          </a:p>
        </p:txBody>
      </p:sp>
      <p:sp>
        <p:nvSpPr>
          <p:cNvPr id="6" name="Rectangle 5"/>
          <p:cNvSpPr/>
          <p:nvPr/>
        </p:nvSpPr>
        <p:spPr>
          <a:xfrm>
            <a:off x="428596" y="4234820"/>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dirty="0" smtClean="0"/>
              <a:t>Habitat Equivalency Methods</a:t>
            </a:r>
            <a:endParaRPr lang="id-ID" sz="2800" dirty="0"/>
          </a:p>
        </p:txBody>
      </p:sp>
      <p:sp>
        <p:nvSpPr>
          <p:cNvPr id="7" name="Rectangle 6"/>
          <p:cNvSpPr/>
          <p:nvPr/>
        </p:nvSpPr>
        <p:spPr>
          <a:xfrm>
            <a:off x="4572000" y="4234820"/>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dirty="0" smtClean="0"/>
              <a:t>The Cost of Restoration Methods</a:t>
            </a:r>
            <a:endParaRPr lang="id-ID" sz="2800" dirty="0"/>
          </a:p>
        </p:txBody>
      </p:sp>
      <p:sp>
        <p:nvSpPr>
          <p:cNvPr id="8" name="Rectangle 7"/>
          <p:cNvSpPr/>
          <p:nvPr/>
        </p:nvSpPr>
        <p:spPr>
          <a:xfrm>
            <a:off x="2571736" y="5683582"/>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dirty="0" smtClean="0"/>
              <a:t>Resources Equivalency Analysis (REA)</a:t>
            </a:r>
            <a:endParaRPr lang="id-ID" sz="2800" dirty="0"/>
          </a:p>
        </p:txBody>
      </p:sp>
      <p:cxnSp>
        <p:nvCxnSpPr>
          <p:cNvPr id="10" name="Straight Arrow Connector 9"/>
          <p:cNvCxnSpPr>
            <a:stCxn id="4" idx="2"/>
            <a:endCxn id="5" idx="0"/>
          </p:cNvCxnSpPr>
          <p:nvPr/>
        </p:nvCxnSpPr>
        <p:spPr>
          <a:xfrm rot="5400000">
            <a:off x="4214810" y="2714620"/>
            <a:ext cx="285752" cy="1588"/>
          </a:xfrm>
          <a:prstGeom prst="straightConnector1">
            <a:avLst/>
          </a:prstGeom>
          <a:ln>
            <a:tailEnd type="arrow"/>
          </a:ln>
        </p:spPr>
        <p:style>
          <a:lnRef idx="1">
            <a:schemeClr val="accent1"/>
          </a:lnRef>
          <a:fillRef idx="2">
            <a:schemeClr val="accent1"/>
          </a:fillRef>
          <a:effectRef idx="1">
            <a:schemeClr val="accent1"/>
          </a:effectRef>
          <a:fontRef idx="minor">
            <a:schemeClr val="dk1"/>
          </a:fontRef>
        </p:style>
      </p:cxnSp>
      <p:cxnSp>
        <p:nvCxnSpPr>
          <p:cNvPr id="12" name="Elbow Connector 11"/>
          <p:cNvCxnSpPr>
            <a:stCxn id="5" idx="2"/>
            <a:endCxn id="7" idx="0"/>
          </p:cNvCxnSpPr>
          <p:nvPr/>
        </p:nvCxnSpPr>
        <p:spPr>
          <a:xfrm rot="16200000" flipH="1">
            <a:off x="5169222" y="2974654"/>
            <a:ext cx="448630" cy="2071702"/>
          </a:xfrm>
          <a:prstGeom prst="bentConnector3">
            <a:avLst>
              <a:gd name="adj1" fmla="val 50000"/>
            </a:avLst>
          </a:prstGeom>
          <a:ln>
            <a:tailEnd type="arrow"/>
          </a:ln>
        </p:spPr>
        <p:style>
          <a:lnRef idx="1">
            <a:schemeClr val="accent1"/>
          </a:lnRef>
          <a:fillRef idx="2">
            <a:schemeClr val="accent1"/>
          </a:fillRef>
          <a:effectRef idx="1">
            <a:schemeClr val="accent1"/>
          </a:effectRef>
          <a:fontRef idx="minor">
            <a:schemeClr val="dk1"/>
          </a:fontRef>
        </p:style>
      </p:cxnSp>
      <p:cxnSp>
        <p:nvCxnSpPr>
          <p:cNvPr id="14" name="Elbow Connector 13"/>
          <p:cNvCxnSpPr>
            <a:stCxn id="5" idx="2"/>
            <a:endCxn id="6" idx="0"/>
          </p:cNvCxnSpPr>
          <p:nvPr/>
        </p:nvCxnSpPr>
        <p:spPr>
          <a:xfrm rot="5400000">
            <a:off x="3097520" y="2974654"/>
            <a:ext cx="448630" cy="2071702"/>
          </a:xfrm>
          <a:prstGeom prst="bentConnector3">
            <a:avLst>
              <a:gd name="adj1" fmla="val 50000"/>
            </a:avLst>
          </a:prstGeom>
          <a:ln>
            <a:tailEnd type="arrow"/>
          </a:ln>
        </p:spPr>
        <p:style>
          <a:lnRef idx="1">
            <a:schemeClr val="accent1"/>
          </a:lnRef>
          <a:fillRef idx="2">
            <a:schemeClr val="accent1"/>
          </a:fillRef>
          <a:effectRef idx="1">
            <a:schemeClr val="accent1"/>
          </a:effectRef>
          <a:fontRef idx="minor">
            <a:schemeClr val="dk1"/>
          </a:fontRef>
        </p:style>
      </p:cxnSp>
      <p:cxnSp>
        <p:nvCxnSpPr>
          <p:cNvPr id="16" name="Elbow Connector 15"/>
          <p:cNvCxnSpPr>
            <a:stCxn id="7" idx="2"/>
            <a:endCxn id="8" idx="0"/>
          </p:cNvCxnSpPr>
          <p:nvPr/>
        </p:nvCxnSpPr>
        <p:spPr>
          <a:xfrm rot="5400000">
            <a:off x="5169222" y="4423416"/>
            <a:ext cx="520068" cy="2000264"/>
          </a:xfrm>
          <a:prstGeom prst="bentConnector3">
            <a:avLst>
              <a:gd name="adj1" fmla="val 50000"/>
            </a:avLst>
          </a:prstGeom>
          <a:ln>
            <a:tailEnd type="arrow"/>
          </a:ln>
        </p:spPr>
        <p:style>
          <a:lnRef idx="1">
            <a:schemeClr val="accent1"/>
          </a:lnRef>
          <a:fillRef idx="2">
            <a:schemeClr val="accent1"/>
          </a:fillRef>
          <a:effectRef idx="1">
            <a:schemeClr val="accent1"/>
          </a:effectRef>
          <a:fontRef idx="minor">
            <a:schemeClr val="dk1"/>
          </a:fontRef>
        </p:style>
      </p:cxnSp>
      <p:cxnSp>
        <p:nvCxnSpPr>
          <p:cNvPr id="18" name="Elbow Connector 17"/>
          <p:cNvCxnSpPr>
            <a:stCxn id="6" idx="2"/>
            <a:endCxn id="8" idx="0"/>
          </p:cNvCxnSpPr>
          <p:nvPr/>
        </p:nvCxnSpPr>
        <p:spPr>
          <a:xfrm rot="16200000" flipH="1">
            <a:off x="3097520" y="4351978"/>
            <a:ext cx="520068" cy="2143140"/>
          </a:xfrm>
          <a:prstGeom prst="bentConnector3">
            <a:avLst>
              <a:gd name="adj1" fmla="val 50000"/>
            </a:avLst>
          </a:prstGeom>
          <a:ln>
            <a:tailEnd type="arrow"/>
          </a:ln>
        </p:spPr>
        <p:style>
          <a:lnRef idx="1">
            <a:schemeClr val="accent1"/>
          </a:lnRef>
          <a:fillRef idx="2">
            <a:schemeClr val="accent1"/>
          </a:fillRef>
          <a:effectRef idx="1">
            <a:schemeClr val="accent1"/>
          </a:effectRef>
          <a:fontRef idx="minor">
            <a:schemeClr val="dk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dirty="0" smtClean="0"/>
              <a:t>Nilai kompensasi bagi masyarakat yang terkena  dampak akibat rusaknya SDAL karena eksternalitas pencemaran dari satu fihak yang bertanggung jawab seharusnya meliputi semua nilai ekonomi masyarakat yang berasosiasi dengan sumber daya yang rusak, termasuk nilai use values dan passive use values seperti option value, existence values dan bequest values (DOI, 1991)</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REI: Konsep Dasar</a:t>
            </a:r>
            <a:endParaRPr lang="id-ID" dirty="0"/>
          </a:p>
        </p:txBody>
      </p:sp>
      <p:sp>
        <p:nvSpPr>
          <p:cNvPr id="4" name="Rectangle 3"/>
          <p:cNvSpPr/>
          <p:nvPr/>
        </p:nvSpPr>
        <p:spPr>
          <a:xfrm>
            <a:off x="2285984" y="1571612"/>
            <a:ext cx="4857784" cy="7143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Pendekatan penukuran kompensasi kerusakan sumber daya alam</a:t>
            </a:r>
            <a:endParaRPr lang="id-ID" sz="2400" dirty="0"/>
          </a:p>
        </p:txBody>
      </p:sp>
      <p:sp>
        <p:nvSpPr>
          <p:cNvPr id="5" name="Rectangle 4"/>
          <p:cNvSpPr/>
          <p:nvPr/>
        </p:nvSpPr>
        <p:spPr>
          <a:xfrm>
            <a:off x="1214414" y="2714620"/>
            <a:ext cx="2214578"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Supply Side</a:t>
            </a:r>
            <a:endParaRPr lang="id-ID" sz="2400" dirty="0"/>
          </a:p>
        </p:txBody>
      </p:sp>
      <p:sp>
        <p:nvSpPr>
          <p:cNvPr id="6" name="Rectangle 5"/>
          <p:cNvSpPr/>
          <p:nvPr/>
        </p:nvSpPr>
        <p:spPr>
          <a:xfrm>
            <a:off x="6072198" y="2711762"/>
            <a:ext cx="2214578"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Demand Side</a:t>
            </a:r>
            <a:endParaRPr lang="id-ID" sz="2400" dirty="0"/>
          </a:p>
        </p:txBody>
      </p:sp>
      <p:sp>
        <p:nvSpPr>
          <p:cNvPr id="7" name="Rectangle 6"/>
          <p:cNvSpPr/>
          <p:nvPr/>
        </p:nvSpPr>
        <p:spPr>
          <a:xfrm>
            <a:off x="928662" y="4000504"/>
            <a:ext cx="2786082"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Consumer Valuation Approach</a:t>
            </a:r>
            <a:endParaRPr lang="id-ID" sz="2400" dirty="0"/>
          </a:p>
        </p:txBody>
      </p:sp>
      <p:sp>
        <p:nvSpPr>
          <p:cNvPr id="8" name="Rectangle 7"/>
          <p:cNvSpPr/>
          <p:nvPr/>
        </p:nvSpPr>
        <p:spPr>
          <a:xfrm>
            <a:off x="5789304" y="3929066"/>
            <a:ext cx="2786082"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Replacement Cost Approach</a:t>
            </a:r>
            <a:endParaRPr lang="id-ID" sz="2400" dirty="0"/>
          </a:p>
        </p:txBody>
      </p:sp>
      <p:sp>
        <p:nvSpPr>
          <p:cNvPr id="9" name="Rectangle 8"/>
          <p:cNvSpPr/>
          <p:nvPr/>
        </p:nvSpPr>
        <p:spPr>
          <a:xfrm>
            <a:off x="474348" y="5214950"/>
            <a:ext cx="3714744" cy="135729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dirty="0" smtClean="0"/>
              <a:t>Menghitung nilai moneter masyarakat terhadap SDA ( berapa demand masyarakat thp services SDA)</a:t>
            </a:r>
            <a:endParaRPr lang="id-ID" dirty="0"/>
          </a:p>
        </p:txBody>
      </p:sp>
      <p:sp>
        <p:nvSpPr>
          <p:cNvPr id="10" name="Rectangle 9"/>
          <p:cNvSpPr/>
          <p:nvPr/>
        </p:nvSpPr>
        <p:spPr>
          <a:xfrm>
            <a:off x="5460690" y="5143512"/>
            <a:ext cx="3429024" cy="1428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dirty="0" smtClean="0"/>
              <a:t>Menghitung berapa biaya yang diperlukan untuk mengganti services SDA yang hilang akibat kerusakan SDA (berapa biaya untuk mensuplai services SDA)</a:t>
            </a:r>
            <a:endParaRPr lang="id-ID" dirty="0"/>
          </a:p>
        </p:txBody>
      </p:sp>
      <p:cxnSp>
        <p:nvCxnSpPr>
          <p:cNvPr id="12" name="Elbow Connector 11"/>
          <p:cNvCxnSpPr>
            <a:stCxn id="4" idx="2"/>
            <a:endCxn id="5" idx="0"/>
          </p:cNvCxnSpPr>
          <p:nvPr/>
        </p:nvCxnSpPr>
        <p:spPr>
          <a:xfrm rot="5400000">
            <a:off x="3303976" y="1303720"/>
            <a:ext cx="428628" cy="2393173"/>
          </a:xfrm>
          <a:prstGeom prst="bentConnector3">
            <a:avLst>
              <a:gd name="adj1" fmla="val 50000"/>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Elbow Connector 13"/>
          <p:cNvCxnSpPr>
            <a:stCxn id="4" idx="2"/>
            <a:endCxn id="6" idx="0"/>
          </p:cNvCxnSpPr>
          <p:nvPr/>
        </p:nvCxnSpPr>
        <p:spPr>
          <a:xfrm rot="16200000" flipH="1">
            <a:off x="5734296" y="1266571"/>
            <a:ext cx="425770" cy="2464611"/>
          </a:xfrm>
          <a:prstGeom prst="bentConnector3">
            <a:avLst>
              <a:gd name="adj1" fmla="val 50000"/>
            </a:avLst>
          </a:prstGeom>
          <a:ln w="38100">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6" idx="2"/>
            <a:endCxn id="8" idx="0"/>
          </p:cNvCxnSpPr>
          <p:nvPr/>
        </p:nvCxnSpPr>
        <p:spPr>
          <a:xfrm rot="16200000" flipH="1">
            <a:off x="7000892" y="3747613"/>
            <a:ext cx="360048" cy="285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5" idx="2"/>
            <a:endCxn id="7" idx="0"/>
          </p:cNvCxnSpPr>
          <p:nvPr/>
        </p:nvCxnSpPr>
        <p:spPr>
          <a:xfrm rot="5400000">
            <a:off x="2107389" y="3786190"/>
            <a:ext cx="428628"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7" idx="2"/>
            <a:endCxn id="9" idx="0"/>
          </p:cNvCxnSpPr>
          <p:nvPr/>
        </p:nvCxnSpPr>
        <p:spPr>
          <a:xfrm rot="16200000" flipH="1">
            <a:off x="2148116" y="5031346"/>
            <a:ext cx="357190" cy="10017"/>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2"/>
            <a:endCxn id="10" idx="0"/>
          </p:cNvCxnSpPr>
          <p:nvPr/>
        </p:nvCxnSpPr>
        <p:spPr>
          <a:xfrm rot="5400000">
            <a:off x="7000179" y="4961346"/>
            <a:ext cx="357190" cy="714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Consumer Valuation VS Restoration Cost</a:t>
            </a:r>
            <a:endParaRPr lang="id-ID" dirty="0"/>
          </a:p>
        </p:txBody>
      </p:sp>
      <p:cxnSp>
        <p:nvCxnSpPr>
          <p:cNvPr id="5" name="Straight Arrow Connector 4"/>
          <p:cNvCxnSpPr/>
          <p:nvPr/>
        </p:nvCxnSpPr>
        <p:spPr>
          <a:xfrm rot="5400000" flipH="1" flipV="1">
            <a:off x="714348" y="2428868"/>
            <a:ext cx="1571636"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500166" y="3214686"/>
            <a:ext cx="5214974"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8" name="Arc 7"/>
          <p:cNvSpPr/>
          <p:nvPr/>
        </p:nvSpPr>
        <p:spPr>
          <a:xfrm rot="10800000">
            <a:off x="1928794" y="500042"/>
            <a:ext cx="6786610" cy="2357454"/>
          </a:xfrm>
          <a:prstGeom prst="arc">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id-ID"/>
          </a:p>
        </p:txBody>
      </p:sp>
      <p:cxnSp>
        <p:nvCxnSpPr>
          <p:cNvPr id="9" name="Straight Arrow Connector 8"/>
          <p:cNvCxnSpPr/>
          <p:nvPr/>
        </p:nvCxnSpPr>
        <p:spPr>
          <a:xfrm rot="5400000" flipH="1" flipV="1">
            <a:off x="715142" y="4500570"/>
            <a:ext cx="1571636"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a:off x="1500960" y="5286388"/>
            <a:ext cx="5285618"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rot="5400000">
            <a:off x="1678761" y="3964785"/>
            <a:ext cx="2786082" cy="1588"/>
          </a:xfrm>
          <a:prstGeom prst="line">
            <a:avLst/>
          </a:prstGeom>
          <a:ln w="28575">
            <a:prstDash val="dash"/>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rot="5400000">
            <a:off x="3393273" y="4107661"/>
            <a:ext cx="2500330" cy="1588"/>
          </a:xfrm>
          <a:prstGeom prst="line">
            <a:avLst/>
          </a:prstGeom>
          <a:ln w="28575">
            <a:prstDash val="dash"/>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1500166" y="4572008"/>
            <a:ext cx="5286412" cy="1588"/>
          </a:xfrm>
          <a:prstGeom prst="line">
            <a:avLst/>
          </a:prstGeom>
          <a:ln w="28575"/>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4286248" y="2500306"/>
            <a:ext cx="3653564" cy="369332"/>
          </a:xfrm>
          <a:prstGeom prst="rect">
            <a:avLst/>
          </a:prstGeom>
          <a:noFill/>
        </p:spPr>
        <p:txBody>
          <a:bodyPr wrap="none" rtlCol="0">
            <a:spAutoFit/>
          </a:bodyPr>
          <a:lstStyle/>
          <a:p>
            <a:r>
              <a:rPr lang="id-ID" dirty="0" smtClean="0"/>
              <a:t>Aggregate demand marginal benefit</a:t>
            </a:r>
            <a:endParaRPr lang="id-ID" dirty="0"/>
          </a:p>
        </p:txBody>
      </p:sp>
      <p:sp>
        <p:nvSpPr>
          <p:cNvPr id="19" name="TextBox 18"/>
          <p:cNvSpPr txBox="1"/>
          <p:nvPr/>
        </p:nvSpPr>
        <p:spPr>
          <a:xfrm>
            <a:off x="5143504" y="2000240"/>
            <a:ext cx="2697726" cy="369332"/>
          </a:xfrm>
          <a:prstGeom prst="rect">
            <a:avLst/>
          </a:prstGeom>
          <a:noFill/>
        </p:spPr>
        <p:txBody>
          <a:bodyPr wrap="none" rtlCol="0">
            <a:spAutoFit/>
          </a:bodyPr>
          <a:lstStyle/>
          <a:p>
            <a:r>
              <a:rPr lang="id-ID" b="1" dirty="0" smtClean="0"/>
              <a:t>CONSUMER VALUATION</a:t>
            </a:r>
            <a:endParaRPr lang="id-ID" b="1" dirty="0"/>
          </a:p>
        </p:txBody>
      </p:sp>
      <p:cxnSp>
        <p:nvCxnSpPr>
          <p:cNvPr id="21" name="Straight Arrow Connector 20"/>
          <p:cNvCxnSpPr/>
          <p:nvPr/>
        </p:nvCxnSpPr>
        <p:spPr>
          <a:xfrm rot="10800000">
            <a:off x="3857620" y="3000372"/>
            <a:ext cx="1928826"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5857884" y="2857496"/>
            <a:ext cx="3197286" cy="369332"/>
          </a:xfrm>
          <a:prstGeom prst="rect">
            <a:avLst/>
          </a:prstGeom>
          <a:noFill/>
        </p:spPr>
        <p:txBody>
          <a:bodyPr wrap="none" rtlCol="0">
            <a:spAutoFit/>
          </a:bodyPr>
          <a:lstStyle/>
          <a:p>
            <a:r>
              <a:rPr lang="id-ID" dirty="0" smtClean="0"/>
              <a:t>Lost Resource Value from Injury</a:t>
            </a:r>
            <a:endParaRPr lang="id-ID" dirty="0"/>
          </a:p>
        </p:txBody>
      </p:sp>
      <p:sp>
        <p:nvSpPr>
          <p:cNvPr id="25" name="TextBox 24"/>
          <p:cNvSpPr txBox="1"/>
          <p:nvPr/>
        </p:nvSpPr>
        <p:spPr>
          <a:xfrm>
            <a:off x="6286512" y="3357562"/>
            <a:ext cx="1604927" cy="369332"/>
          </a:xfrm>
          <a:prstGeom prst="rect">
            <a:avLst/>
          </a:prstGeom>
          <a:noFill/>
        </p:spPr>
        <p:txBody>
          <a:bodyPr wrap="none" rtlCol="0">
            <a:spAutoFit/>
          </a:bodyPr>
          <a:lstStyle/>
          <a:p>
            <a:r>
              <a:rPr lang="id-ID" dirty="0" smtClean="0"/>
              <a:t>Resource Units</a:t>
            </a:r>
            <a:endParaRPr lang="id-ID" dirty="0"/>
          </a:p>
        </p:txBody>
      </p:sp>
      <p:sp>
        <p:nvSpPr>
          <p:cNvPr id="26" name="TextBox 25"/>
          <p:cNvSpPr txBox="1"/>
          <p:nvPr/>
        </p:nvSpPr>
        <p:spPr>
          <a:xfrm>
            <a:off x="6143636" y="5572140"/>
            <a:ext cx="1604927" cy="369332"/>
          </a:xfrm>
          <a:prstGeom prst="rect">
            <a:avLst/>
          </a:prstGeom>
          <a:noFill/>
        </p:spPr>
        <p:txBody>
          <a:bodyPr wrap="none" rtlCol="0">
            <a:spAutoFit/>
          </a:bodyPr>
          <a:lstStyle/>
          <a:p>
            <a:r>
              <a:rPr lang="id-ID" dirty="0" smtClean="0"/>
              <a:t>Resource Units</a:t>
            </a:r>
            <a:endParaRPr lang="id-ID" dirty="0"/>
          </a:p>
        </p:txBody>
      </p:sp>
      <p:cxnSp>
        <p:nvCxnSpPr>
          <p:cNvPr id="29" name="Straight Arrow Connector 28"/>
          <p:cNvCxnSpPr/>
          <p:nvPr/>
        </p:nvCxnSpPr>
        <p:spPr>
          <a:xfrm rot="10800000">
            <a:off x="4010020" y="4929198"/>
            <a:ext cx="1928826"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4714876" y="4214818"/>
            <a:ext cx="2996398" cy="369332"/>
          </a:xfrm>
          <a:prstGeom prst="rect">
            <a:avLst/>
          </a:prstGeom>
          <a:noFill/>
        </p:spPr>
        <p:txBody>
          <a:bodyPr wrap="none" rtlCol="0">
            <a:spAutoFit/>
          </a:bodyPr>
          <a:lstStyle/>
          <a:p>
            <a:r>
              <a:rPr lang="id-ID" dirty="0" smtClean="0"/>
              <a:t>Resorce Supply Marginal Cost</a:t>
            </a:r>
            <a:endParaRPr lang="id-ID" dirty="0"/>
          </a:p>
        </p:txBody>
      </p:sp>
      <p:sp>
        <p:nvSpPr>
          <p:cNvPr id="31" name="TextBox 30"/>
          <p:cNvSpPr txBox="1"/>
          <p:nvPr/>
        </p:nvSpPr>
        <p:spPr>
          <a:xfrm>
            <a:off x="5214942" y="3857628"/>
            <a:ext cx="2315249" cy="369332"/>
          </a:xfrm>
          <a:prstGeom prst="rect">
            <a:avLst/>
          </a:prstGeom>
          <a:noFill/>
        </p:spPr>
        <p:txBody>
          <a:bodyPr wrap="none" rtlCol="0">
            <a:spAutoFit/>
          </a:bodyPr>
          <a:lstStyle/>
          <a:p>
            <a:r>
              <a:rPr lang="id-ID" b="1" dirty="0" smtClean="0"/>
              <a:t>RESTORATION COST</a:t>
            </a:r>
            <a:endParaRPr lang="id-ID" b="1" dirty="0"/>
          </a:p>
        </p:txBody>
      </p:sp>
      <p:sp>
        <p:nvSpPr>
          <p:cNvPr id="32" name="TextBox 31"/>
          <p:cNvSpPr txBox="1"/>
          <p:nvPr/>
        </p:nvSpPr>
        <p:spPr>
          <a:xfrm>
            <a:off x="500034" y="4357694"/>
            <a:ext cx="1039067" cy="369332"/>
          </a:xfrm>
          <a:prstGeom prst="rect">
            <a:avLst/>
          </a:prstGeom>
          <a:noFill/>
        </p:spPr>
        <p:txBody>
          <a:bodyPr wrap="none" rtlCol="0">
            <a:spAutoFit/>
          </a:bodyPr>
          <a:lstStyle/>
          <a:p>
            <a:r>
              <a:rPr lang="id-ID" dirty="0" smtClean="0"/>
              <a:t>Unit cost</a:t>
            </a:r>
            <a:endParaRPr lang="id-ID" dirty="0"/>
          </a:p>
        </p:txBody>
      </p:sp>
      <p:sp>
        <p:nvSpPr>
          <p:cNvPr id="33" name="TextBox 32"/>
          <p:cNvSpPr txBox="1"/>
          <p:nvPr/>
        </p:nvSpPr>
        <p:spPr>
          <a:xfrm>
            <a:off x="785786" y="1500174"/>
            <a:ext cx="742511" cy="369332"/>
          </a:xfrm>
          <a:prstGeom prst="rect">
            <a:avLst/>
          </a:prstGeom>
          <a:noFill/>
        </p:spPr>
        <p:txBody>
          <a:bodyPr wrap="none" rtlCol="0">
            <a:spAutoFit/>
          </a:bodyPr>
          <a:lstStyle/>
          <a:p>
            <a:r>
              <a:rPr lang="id-ID" dirty="0" smtClean="0"/>
              <a:t>$/unit</a:t>
            </a:r>
            <a:endParaRPr lang="id-ID" dirty="0"/>
          </a:p>
        </p:txBody>
      </p:sp>
      <p:sp>
        <p:nvSpPr>
          <p:cNvPr id="34" name="TextBox 33"/>
          <p:cNvSpPr txBox="1"/>
          <p:nvPr/>
        </p:nvSpPr>
        <p:spPr>
          <a:xfrm>
            <a:off x="785786" y="3631172"/>
            <a:ext cx="742511" cy="369332"/>
          </a:xfrm>
          <a:prstGeom prst="rect">
            <a:avLst/>
          </a:prstGeom>
          <a:noFill/>
        </p:spPr>
        <p:txBody>
          <a:bodyPr wrap="none" rtlCol="0">
            <a:spAutoFit/>
          </a:bodyPr>
          <a:lstStyle/>
          <a:p>
            <a:r>
              <a:rPr lang="id-ID" dirty="0" smtClean="0"/>
              <a:t>$/unit</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STEP in REA</a:t>
            </a:r>
            <a:endParaRPr lang="id-ID" dirty="0"/>
          </a:p>
        </p:txBody>
      </p:sp>
      <p:sp>
        <p:nvSpPr>
          <p:cNvPr id="4" name="Rectangle 3"/>
          <p:cNvSpPr/>
          <p:nvPr/>
        </p:nvSpPr>
        <p:spPr>
          <a:xfrm>
            <a:off x="571472" y="1857364"/>
            <a:ext cx="3286148" cy="10001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Perhitungan Debit</a:t>
            </a:r>
            <a:endParaRPr lang="id-ID" sz="2400" dirty="0"/>
          </a:p>
        </p:txBody>
      </p:sp>
      <p:sp>
        <p:nvSpPr>
          <p:cNvPr id="5" name="Rectangle 4"/>
          <p:cNvSpPr/>
          <p:nvPr/>
        </p:nvSpPr>
        <p:spPr>
          <a:xfrm>
            <a:off x="571472" y="3643314"/>
            <a:ext cx="3286148" cy="10001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Perhitungan Kredit</a:t>
            </a:r>
            <a:endParaRPr lang="id-ID" sz="2400" dirty="0"/>
          </a:p>
        </p:txBody>
      </p:sp>
      <p:sp>
        <p:nvSpPr>
          <p:cNvPr id="6" name="Rectangle 5"/>
          <p:cNvSpPr/>
          <p:nvPr/>
        </p:nvSpPr>
        <p:spPr>
          <a:xfrm>
            <a:off x="571472" y="5357826"/>
            <a:ext cx="3286148" cy="10001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Komputasi Biaya Proyek Restorasi</a:t>
            </a:r>
            <a:endParaRPr lang="id-ID" sz="2400" dirty="0"/>
          </a:p>
        </p:txBody>
      </p:sp>
      <p:sp>
        <p:nvSpPr>
          <p:cNvPr id="7" name="Down Arrow 6"/>
          <p:cNvSpPr/>
          <p:nvPr/>
        </p:nvSpPr>
        <p:spPr>
          <a:xfrm flipH="1">
            <a:off x="2143105" y="2928934"/>
            <a:ext cx="214316" cy="571504"/>
          </a:xfrm>
          <a:prstGeom prst="downArrow">
            <a:avLst/>
          </a:prstGeom>
          <a:solidFill>
            <a:schemeClr val="tx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id-ID"/>
          </a:p>
        </p:txBody>
      </p:sp>
      <p:sp>
        <p:nvSpPr>
          <p:cNvPr id="8" name="Down Arrow 7"/>
          <p:cNvSpPr/>
          <p:nvPr/>
        </p:nvSpPr>
        <p:spPr>
          <a:xfrm flipH="1">
            <a:off x="2143108" y="4714884"/>
            <a:ext cx="214316" cy="571504"/>
          </a:xfrm>
          <a:prstGeom prst="downArrow">
            <a:avLst/>
          </a:prstGeom>
          <a:solidFill>
            <a:schemeClr val="tx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id-ID"/>
          </a:p>
        </p:txBody>
      </p:sp>
      <p:sp>
        <p:nvSpPr>
          <p:cNvPr id="12" name="Rectangle 11"/>
          <p:cNvSpPr/>
          <p:nvPr/>
        </p:nvSpPr>
        <p:spPr>
          <a:xfrm>
            <a:off x="4572000" y="1691628"/>
            <a:ext cx="4214842" cy="135732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000" dirty="0" smtClean="0"/>
              <a:t>Menentukan jumlah “natural resources services” yang hilang akibat kerusakan mis: dalam Ha/th, atau metrik lainnya</a:t>
            </a:r>
            <a:endParaRPr lang="id-ID" sz="2000" dirty="0"/>
          </a:p>
        </p:txBody>
      </p:sp>
      <p:sp>
        <p:nvSpPr>
          <p:cNvPr id="13" name="Rectangle 12"/>
          <p:cNvSpPr/>
          <p:nvPr/>
        </p:nvSpPr>
        <p:spPr>
          <a:xfrm>
            <a:off x="4572000" y="3474720"/>
            <a:ext cx="4214842" cy="135732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000" dirty="0" smtClean="0"/>
              <a:t>Hubungan/ membandingkan kehilangan services tadi dengan proposal proyek kompensasi untuk restorasi </a:t>
            </a:r>
            <a:endParaRPr lang="id-ID" sz="2000" dirty="0"/>
          </a:p>
        </p:txBody>
      </p:sp>
      <p:sp>
        <p:nvSpPr>
          <p:cNvPr id="14" name="Rectangle 13"/>
          <p:cNvSpPr/>
          <p:nvPr/>
        </p:nvSpPr>
        <p:spPr>
          <a:xfrm>
            <a:off x="4572000" y="5169230"/>
            <a:ext cx="4214842" cy="135732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000" dirty="0" smtClean="0"/>
              <a:t>Hitung biaya proyek (ukuran proyek restorasi awalnya di “scaled” pada kerusakan, biaya restorasi baru kemudian dikalkulasi)</a:t>
            </a:r>
            <a:endParaRPr lang="id-ID" sz="2000" dirty="0"/>
          </a:p>
        </p:txBody>
      </p:sp>
      <p:cxnSp>
        <p:nvCxnSpPr>
          <p:cNvPr id="16" name="Straight Arrow Connector 15"/>
          <p:cNvCxnSpPr>
            <a:stCxn id="4" idx="3"/>
            <a:endCxn id="12" idx="1"/>
          </p:cNvCxnSpPr>
          <p:nvPr/>
        </p:nvCxnSpPr>
        <p:spPr>
          <a:xfrm>
            <a:off x="3857620" y="2357430"/>
            <a:ext cx="714380" cy="12859"/>
          </a:xfrm>
          <a:prstGeom prst="straightConnector1">
            <a:avLst/>
          </a:prstGeom>
          <a:ln>
            <a:solidFill>
              <a:schemeClr val="tx1"/>
            </a:solidFill>
            <a:tailEnd type="arrow"/>
          </a:ln>
        </p:spPr>
        <p:style>
          <a:lnRef idx="1">
            <a:schemeClr val="accent1"/>
          </a:lnRef>
          <a:fillRef idx="2">
            <a:schemeClr val="accent1"/>
          </a:fillRef>
          <a:effectRef idx="1">
            <a:schemeClr val="accent1"/>
          </a:effectRef>
          <a:fontRef idx="minor">
            <a:schemeClr val="dk1"/>
          </a:fontRef>
        </p:style>
      </p:cxnSp>
      <p:cxnSp>
        <p:nvCxnSpPr>
          <p:cNvPr id="18" name="Straight Arrow Connector 17"/>
          <p:cNvCxnSpPr>
            <a:stCxn id="5" idx="3"/>
            <a:endCxn id="13" idx="1"/>
          </p:cNvCxnSpPr>
          <p:nvPr/>
        </p:nvCxnSpPr>
        <p:spPr>
          <a:xfrm>
            <a:off x="3857620" y="4143380"/>
            <a:ext cx="714380" cy="10001"/>
          </a:xfrm>
          <a:prstGeom prst="straightConnector1">
            <a:avLst/>
          </a:prstGeom>
          <a:ln>
            <a:solidFill>
              <a:schemeClr val="tx1"/>
            </a:solidFill>
            <a:tailEnd type="arrow"/>
          </a:ln>
        </p:spPr>
        <p:style>
          <a:lnRef idx="1">
            <a:schemeClr val="accent1"/>
          </a:lnRef>
          <a:fillRef idx="2">
            <a:schemeClr val="accent1"/>
          </a:fillRef>
          <a:effectRef idx="1">
            <a:schemeClr val="accent1"/>
          </a:effectRef>
          <a:fontRef idx="minor">
            <a:schemeClr val="dk1"/>
          </a:fontRef>
        </p:style>
      </p:cxnSp>
      <p:cxnSp>
        <p:nvCxnSpPr>
          <p:cNvPr id="20" name="Straight Arrow Connector 19"/>
          <p:cNvCxnSpPr>
            <a:stCxn id="6" idx="3"/>
            <a:endCxn id="14" idx="1"/>
          </p:cNvCxnSpPr>
          <p:nvPr/>
        </p:nvCxnSpPr>
        <p:spPr>
          <a:xfrm flipV="1">
            <a:off x="3857620" y="5847891"/>
            <a:ext cx="714380" cy="10001"/>
          </a:xfrm>
          <a:prstGeom prst="straightConnector1">
            <a:avLst/>
          </a:prstGeom>
          <a:ln>
            <a:solidFill>
              <a:schemeClr val="tx1"/>
            </a:solidFill>
            <a:tailEnd type="arrow"/>
          </a:ln>
        </p:spPr>
        <p:style>
          <a:lnRef idx="1">
            <a:schemeClr val="accent1"/>
          </a:lnRef>
          <a:fillRef idx="2">
            <a:schemeClr val="accent1"/>
          </a:fillRef>
          <a:effectRef idx="1">
            <a:schemeClr val="accent1"/>
          </a:effectRef>
          <a:fontRef idx="minor">
            <a:schemeClr val="dk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Habitat Example: First step</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Misalkan ada 10 Ha area yang terkena tumpahan minyak sehingga hanya dapat mensuplai 30% saja dari jasa sebelumnya. Pada tahun ke 2 setelah insiden, habitat mulai recovery, dan dapat mensuplai 90% dari nilai baselinenya. Pada tahun ke 3 sudah fully recovered.</a:t>
            </a:r>
          </a:p>
          <a:p>
            <a:r>
              <a:rPr lang="id-ID" dirty="0" smtClean="0"/>
              <a:t>First step, kalkulasi debit:</a:t>
            </a:r>
          </a:p>
          <a:p>
            <a:pPr>
              <a:buNone/>
            </a:pPr>
            <a:r>
              <a:rPr lang="id-ID" dirty="0" smtClean="0"/>
              <a:t>	pada kasus ini area yang hilang per tahun adalah = (70% x 10 Ha x 1 th) + (10% x 10 Ha x 1 th)= 8 Ha-th jasa habitat. Jika future value didiscount 3% maka kerusakan 7,97 Ha-th.</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X-cell Sheet</a:t>
            </a:r>
            <a:endParaRPr lang="id-ID" dirty="0"/>
          </a:p>
        </p:txBody>
      </p:sp>
      <p:graphicFrame>
        <p:nvGraphicFramePr>
          <p:cNvPr id="4" name="Table 3"/>
          <p:cNvGraphicFramePr>
            <a:graphicFrameLocks noGrp="1"/>
          </p:cNvGraphicFramePr>
          <p:nvPr/>
        </p:nvGraphicFramePr>
        <p:xfrm>
          <a:off x="642910" y="1643050"/>
          <a:ext cx="8143933" cy="4714906"/>
        </p:xfrm>
        <a:graphic>
          <a:graphicData uri="http://schemas.openxmlformats.org/drawingml/2006/table">
            <a:tbl>
              <a:tblPr/>
              <a:tblGrid>
                <a:gridCol w="1129794"/>
                <a:gridCol w="1129794"/>
                <a:gridCol w="2494963"/>
                <a:gridCol w="1129794"/>
                <a:gridCol w="1129794"/>
                <a:gridCol w="1129794"/>
              </a:tblGrid>
              <a:tr h="709300">
                <a:tc rowSpan="2">
                  <a:txBody>
                    <a:bodyPr/>
                    <a:lstStyle/>
                    <a:p>
                      <a:pPr algn="ctr" fontAlgn="ctr"/>
                      <a:r>
                        <a:rPr lang="id-ID" sz="2400" b="0" i="0" u="none" strike="noStrike" dirty="0">
                          <a:solidFill>
                            <a:srgbClr val="000000"/>
                          </a:solidFill>
                          <a:latin typeface="Calibri"/>
                        </a:rPr>
                        <a:t>Time</a:t>
                      </a:r>
                    </a:p>
                  </a:txBody>
                  <a:tcPr marL="9525" marR="9525" marT="9525" marB="0" anchor="ctr">
                    <a:lnL>
                      <a:noFill/>
                    </a:lnL>
                    <a:lnR>
                      <a:noFill/>
                    </a:lnR>
                    <a:lnT>
                      <a:noFill/>
                    </a:lnT>
                    <a:lnB>
                      <a:noFill/>
                    </a:lnB>
                  </a:tcPr>
                </a:tc>
                <a:tc rowSpan="2">
                  <a:txBody>
                    <a:bodyPr/>
                    <a:lstStyle/>
                    <a:p>
                      <a:pPr algn="ctr" fontAlgn="ctr"/>
                      <a:r>
                        <a:rPr lang="id-ID" sz="2400" b="0" i="0" u="none" strike="noStrike" dirty="0">
                          <a:solidFill>
                            <a:srgbClr val="000000"/>
                          </a:solidFill>
                          <a:latin typeface="Calibri"/>
                        </a:rPr>
                        <a:t>% service</a:t>
                      </a:r>
                    </a:p>
                  </a:txBody>
                  <a:tcPr marL="9525" marR="9525" marT="9525" marB="0" anchor="ctr">
                    <a:lnL>
                      <a:noFill/>
                    </a:lnL>
                    <a:lnR>
                      <a:noFill/>
                    </a:lnR>
                    <a:lnT>
                      <a:noFill/>
                    </a:lnT>
                    <a:lnB>
                      <a:noFill/>
                    </a:lnB>
                  </a:tcPr>
                </a:tc>
                <a:tc rowSpan="2">
                  <a:txBody>
                    <a:bodyPr/>
                    <a:lstStyle/>
                    <a:p>
                      <a:pPr algn="ctr" fontAlgn="ctr"/>
                      <a:r>
                        <a:rPr lang="id-ID" sz="2400" b="0" i="0" u="none" strike="noStrike" dirty="0">
                          <a:solidFill>
                            <a:srgbClr val="000000"/>
                          </a:solidFill>
                          <a:latin typeface="Calibri"/>
                        </a:rPr>
                        <a:t>% Service akhir tahun</a:t>
                      </a:r>
                    </a:p>
                  </a:txBody>
                  <a:tcPr marL="9525" marR="9525" marT="9525" marB="0" anchor="ctr">
                    <a:lnL>
                      <a:noFill/>
                    </a:lnL>
                    <a:lnR>
                      <a:noFill/>
                    </a:lnR>
                    <a:lnT>
                      <a:noFill/>
                    </a:lnT>
                    <a:lnB>
                      <a:noFill/>
                    </a:lnB>
                  </a:tcPr>
                </a:tc>
                <a:tc gridSpan="2">
                  <a:txBody>
                    <a:bodyPr/>
                    <a:lstStyle/>
                    <a:p>
                      <a:pPr algn="ctr" fontAlgn="ctr"/>
                      <a:r>
                        <a:rPr lang="id-ID" sz="2400" b="0" i="0" u="none" strike="noStrike">
                          <a:solidFill>
                            <a:srgbClr val="000000"/>
                          </a:solidFill>
                          <a:latin typeface="Calibri"/>
                        </a:rPr>
                        <a:t>10</a:t>
                      </a:r>
                    </a:p>
                  </a:txBody>
                  <a:tcPr marL="9525" marR="9525" marT="9525" marB="0" anchor="ctr">
                    <a:lnL>
                      <a:noFill/>
                    </a:lnL>
                    <a:lnR>
                      <a:noFill/>
                    </a:lnR>
                    <a:lnT>
                      <a:noFill/>
                    </a:lnT>
                    <a:lnB>
                      <a:noFill/>
                    </a:lnB>
                  </a:tcPr>
                </a:tc>
                <a:tc hMerge="1">
                  <a:txBody>
                    <a:bodyPr/>
                    <a:lstStyle/>
                    <a:p>
                      <a:endParaRPr lang="id-ID"/>
                    </a:p>
                  </a:txBody>
                  <a:tcPr/>
                </a:tc>
                <a:tc>
                  <a:txBody>
                    <a:bodyPr/>
                    <a:lstStyle/>
                    <a:p>
                      <a:pPr algn="l" fontAlgn="b"/>
                      <a:endParaRPr lang="id-ID" sz="2400" b="0" i="0" u="none" strike="noStrike">
                        <a:solidFill>
                          <a:srgbClr val="000000"/>
                        </a:solidFill>
                        <a:latin typeface="Calibri"/>
                      </a:endParaRPr>
                    </a:p>
                  </a:txBody>
                  <a:tcPr marL="9525" marR="9525" marT="9525" marB="0" anchor="b">
                    <a:lnL>
                      <a:noFill/>
                    </a:lnL>
                    <a:lnR>
                      <a:noFill/>
                    </a:lnR>
                    <a:lnT>
                      <a:noFill/>
                    </a:lnT>
                    <a:lnB>
                      <a:noFill/>
                    </a:lnB>
                  </a:tcPr>
                </a:tc>
              </a:tr>
              <a:tr h="1168406">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algn="ctr" fontAlgn="ctr"/>
                      <a:r>
                        <a:rPr lang="id-ID" sz="2400" b="0" i="0" u="none" strike="noStrike" dirty="0">
                          <a:solidFill>
                            <a:srgbClr val="000000"/>
                          </a:solidFill>
                          <a:latin typeface="Calibri"/>
                        </a:rPr>
                        <a:t>Area Lost</a:t>
                      </a:r>
                    </a:p>
                  </a:txBody>
                  <a:tcPr marL="9525" marR="9525" marT="9525" marB="0" anchor="ctr">
                    <a:lnL>
                      <a:noFill/>
                    </a:lnL>
                    <a:lnR>
                      <a:noFill/>
                    </a:lnR>
                    <a:lnT>
                      <a:noFill/>
                    </a:lnT>
                    <a:lnB>
                      <a:noFill/>
                    </a:lnB>
                  </a:tcPr>
                </a:tc>
                <a:tc>
                  <a:txBody>
                    <a:bodyPr/>
                    <a:lstStyle/>
                    <a:p>
                      <a:pPr algn="ctr" fontAlgn="ctr"/>
                      <a:r>
                        <a:rPr lang="id-ID" sz="2400" b="0" i="0" u="none" strike="noStrike" dirty="0">
                          <a:solidFill>
                            <a:srgbClr val="000000"/>
                          </a:solidFill>
                          <a:latin typeface="Calibri"/>
                        </a:rPr>
                        <a:t>Discount</a:t>
                      </a:r>
                    </a:p>
                  </a:txBody>
                  <a:tcPr marL="9525" marR="9525" marT="9525" marB="0" anchor="ctr">
                    <a:lnL>
                      <a:noFill/>
                    </a:lnL>
                    <a:lnR>
                      <a:noFill/>
                    </a:lnR>
                    <a:lnT>
                      <a:noFill/>
                    </a:lnT>
                    <a:lnB>
                      <a:noFill/>
                    </a:lnB>
                  </a:tcPr>
                </a:tc>
                <a:tc>
                  <a:txBody>
                    <a:bodyPr/>
                    <a:lstStyle/>
                    <a:p>
                      <a:pPr algn="l" fontAlgn="b"/>
                      <a:endParaRPr lang="id-ID" sz="2400" b="0" i="0" u="none" strike="noStrike">
                        <a:solidFill>
                          <a:srgbClr val="000000"/>
                        </a:solidFill>
                        <a:latin typeface="Calibri"/>
                      </a:endParaRPr>
                    </a:p>
                  </a:txBody>
                  <a:tcPr marL="9525" marR="9525" marT="9525" marB="0" anchor="b">
                    <a:lnL>
                      <a:noFill/>
                    </a:lnL>
                    <a:lnR>
                      <a:noFill/>
                    </a:lnR>
                    <a:lnT>
                      <a:noFill/>
                    </a:lnT>
                    <a:lnB>
                      <a:noFill/>
                    </a:lnB>
                  </a:tcPr>
                </a:tc>
              </a:tr>
              <a:tr h="709300">
                <a:tc>
                  <a:txBody>
                    <a:bodyPr/>
                    <a:lstStyle/>
                    <a:p>
                      <a:pPr algn="ctr" fontAlgn="b"/>
                      <a:r>
                        <a:rPr lang="id-ID" sz="2400" b="0" i="0" u="none" strike="noStrike">
                          <a:solidFill>
                            <a:srgbClr val="000000"/>
                          </a:solidFill>
                          <a:latin typeface="Calibri"/>
                        </a:rPr>
                        <a:t>0</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100</a:t>
                      </a:r>
                    </a:p>
                  </a:txBody>
                  <a:tcPr marL="9525" marR="9525" marT="9525" marB="0" anchor="b">
                    <a:lnL>
                      <a:noFill/>
                    </a:lnL>
                    <a:lnR>
                      <a:noFill/>
                    </a:lnR>
                    <a:lnT>
                      <a:noFill/>
                    </a:lnT>
                    <a:lnB>
                      <a:noFill/>
                    </a:lnB>
                  </a:tcPr>
                </a:tc>
                <a:tc>
                  <a:txBody>
                    <a:bodyPr/>
                    <a:lstStyle/>
                    <a:p>
                      <a:pPr algn="l" fontAlgn="b"/>
                      <a:endParaRPr lang="id-ID" sz="2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ctr" fontAlgn="b"/>
                      <a:r>
                        <a:rPr lang="id-ID" sz="2400" b="0" i="0" u="none" strike="noStrike">
                          <a:solidFill>
                            <a:srgbClr val="000000"/>
                          </a:solidFill>
                          <a:latin typeface="Calibri"/>
                        </a:rPr>
                        <a:t>0</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1,03</a:t>
                      </a:r>
                    </a:p>
                  </a:txBody>
                  <a:tcPr marL="9525" marR="9525" marT="9525" marB="0" anchor="b">
                    <a:lnL>
                      <a:noFill/>
                    </a:lnL>
                    <a:lnR>
                      <a:noFill/>
                    </a:lnR>
                    <a:lnT>
                      <a:noFill/>
                    </a:lnT>
                    <a:lnB>
                      <a:noFill/>
                    </a:lnB>
                  </a:tcPr>
                </a:tc>
                <a:tc>
                  <a:txBody>
                    <a:bodyPr/>
                    <a:lstStyle/>
                    <a:p>
                      <a:pPr algn="l" fontAlgn="b"/>
                      <a:endParaRPr lang="id-ID" sz="2400" b="0" i="0" u="none" strike="noStrike">
                        <a:solidFill>
                          <a:srgbClr val="000000"/>
                        </a:solidFill>
                        <a:latin typeface="Calibri"/>
                      </a:endParaRPr>
                    </a:p>
                  </a:txBody>
                  <a:tcPr marL="9525" marR="9525" marT="9525" marB="0" anchor="b">
                    <a:lnL>
                      <a:noFill/>
                    </a:lnL>
                    <a:lnR>
                      <a:noFill/>
                    </a:lnR>
                    <a:lnT>
                      <a:noFill/>
                    </a:lnT>
                    <a:lnB>
                      <a:noFill/>
                    </a:lnB>
                  </a:tcPr>
                </a:tc>
              </a:tr>
              <a:tr h="709300">
                <a:tc>
                  <a:txBody>
                    <a:bodyPr/>
                    <a:lstStyle/>
                    <a:p>
                      <a:pPr algn="ctr" fontAlgn="b"/>
                      <a:r>
                        <a:rPr lang="id-ID" sz="24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30</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70</a:t>
                      </a:r>
                    </a:p>
                  </a:txBody>
                  <a:tcPr marL="9525" marR="9525" marT="9525" marB="0" anchor="b">
                    <a:lnL>
                      <a:noFill/>
                    </a:lnL>
                    <a:lnR>
                      <a:noFill/>
                    </a:lnR>
                    <a:lnT>
                      <a:noFill/>
                    </a:lnT>
                    <a:lnB>
                      <a:noFill/>
                    </a:lnB>
                  </a:tcPr>
                </a:tc>
                <a:tc>
                  <a:txBody>
                    <a:bodyPr/>
                    <a:lstStyle/>
                    <a:p>
                      <a:pPr algn="ctr" fontAlgn="b"/>
                      <a:r>
                        <a:rPr lang="id-ID" sz="2400" b="0" i="0" u="none" strike="noStrike">
                          <a:solidFill>
                            <a:srgbClr val="000000"/>
                          </a:solidFill>
                          <a:latin typeface="Calibri"/>
                        </a:rPr>
                        <a:t>7</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r" fontAlgn="b"/>
                      <a:r>
                        <a:rPr lang="id-ID" sz="2400" b="0" i="0" u="none" strike="noStrike" dirty="0">
                          <a:solidFill>
                            <a:srgbClr val="000000"/>
                          </a:solidFill>
                          <a:latin typeface="Calibri"/>
                        </a:rPr>
                        <a:t>7</a:t>
                      </a:r>
                    </a:p>
                  </a:txBody>
                  <a:tcPr marL="9525" marR="9525" marT="9525" marB="0" anchor="b">
                    <a:lnL>
                      <a:noFill/>
                    </a:lnL>
                    <a:lnR>
                      <a:noFill/>
                    </a:lnR>
                    <a:lnT>
                      <a:noFill/>
                    </a:lnT>
                    <a:lnB>
                      <a:noFill/>
                    </a:lnB>
                  </a:tcPr>
                </a:tc>
              </a:tr>
              <a:tr h="709300">
                <a:tc>
                  <a:txBody>
                    <a:bodyPr/>
                    <a:lstStyle/>
                    <a:p>
                      <a:pPr algn="ctr" fontAlgn="b"/>
                      <a:r>
                        <a:rPr lang="id-ID" sz="2400" b="0" i="0" u="none" strike="noStrike">
                          <a:solidFill>
                            <a:srgbClr val="000000"/>
                          </a:solidFill>
                          <a:latin typeface="Calibri"/>
                        </a:rPr>
                        <a:t>2</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90</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10</a:t>
                      </a:r>
                    </a:p>
                  </a:txBody>
                  <a:tcPr marL="9525" marR="9525" marT="9525" marB="0" anchor="b">
                    <a:lnL>
                      <a:noFill/>
                    </a:lnL>
                    <a:lnR>
                      <a:noFill/>
                    </a:lnR>
                    <a:lnT>
                      <a:noFill/>
                    </a:lnT>
                    <a:lnB>
                      <a:noFill/>
                    </a:lnB>
                  </a:tcPr>
                </a:tc>
                <a:tc>
                  <a:txBody>
                    <a:bodyPr/>
                    <a:lstStyle/>
                    <a:p>
                      <a:pPr algn="ctr" fontAlgn="b"/>
                      <a:r>
                        <a:rPr lang="id-ID" sz="24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0,97</a:t>
                      </a: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0,97</a:t>
                      </a:r>
                    </a:p>
                  </a:txBody>
                  <a:tcPr marL="9525" marR="9525" marT="9525" marB="0" anchor="b">
                    <a:lnL>
                      <a:noFill/>
                    </a:lnL>
                    <a:lnR>
                      <a:noFill/>
                    </a:lnR>
                    <a:lnT>
                      <a:noFill/>
                    </a:lnT>
                    <a:lnB>
                      <a:noFill/>
                    </a:lnB>
                  </a:tcPr>
                </a:tc>
              </a:tr>
              <a:tr h="709300">
                <a:tc>
                  <a:txBody>
                    <a:bodyPr/>
                    <a:lstStyle/>
                    <a:p>
                      <a:pPr algn="ctr" fontAlgn="b"/>
                      <a:r>
                        <a:rPr lang="id-ID" sz="2400" b="0" i="0" u="none" strike="noStrike">
                          <a:solidFill>
                            <a:srgbClr val="000000"/>
                          </a:solidFill>
                          <a:latin typeface="Calibri"/>
                        </a:rPr>
                        <a:t>3</a:t>
                      </a:r>
                    </a:p>
                  </a:txBody>
                  <a:tcPr marL="9525" marR="9525" marT="9525" marB="0" anchor="b">
                    <a:lnL>
                      <a:noFill/>
                    </a:lnL>
                    <a:lnR>
                      <a:noFill/>
                    </a:lnR>
                    <a:lnT>
                      <a:noFill/>
                    </a:lnT>
                    <a:lnB>
                      <a:noFill/>
                    </a:lnB>
                  </a:tcPr>
                </a:tc>
                <a:tc>
                  <a:txBody>
                    <a:bodyPr/>
                    <a:lstStyle/>
                    <a:p>
                      <a:pPr algn="l" fontAlgn="b"/>
                      <a:endParaRPr lang="id-ID" sz="2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id-ID" sz="2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id-ID" sz="2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id-ID" sz="2400" b="0" i="0" u="none" strike="noStrike">
                          <a:solidFill>
                            <a:srgbClr val="000000"/>
                          </a:solidFill>
                          <a:latin typeface="Calibri"/>
                        </a:rPr>
                        <a:t>0,94</a:t>
                      </a:r>
                    </a:p>
                  </a:txBody>
                  <a:tcPr marL="9525" marR="9525" marT="9525" marB="0" anchor="b">
                    <a:lnL>
                      <a:noFill/>
                    </a:lnL>
                    <a:lnR>
                      <a:noFill/>
                    </a:lnR>
                    <a:lnT>
                      <a:noFill/>
                    </a:lnT>
                    <a:lnB>
                      <a:noFill/>
                    </a:lnB>
                  </a:tcPr>
                </a:tc>
                <a:tc>
                  <a:txBody>
                    <a:bodyPr/>
                    <a:lstStyle/>
                    <a:p>
                      <a:pPr algn="r" fontAlgn="b"/>
                      <a:r>
                        <a:rPr lang="id-ID" sz="2400" b="1" i="0" u="none" strike="noStrike" dirty="0">
                          <a:solidFill>
                            <a:srgbClr val="000000"/>
                          </a:solidFill>
                          <a:latin typeface="Calibri"/>
                        </a:rPr>
                        <a:t>7,97</a:t>
                      </a:r>
                    </a:p>
                  </a:txBody>
                  <a:tcPr marL="9525" marR="9525" marT="9525" marB="0" anchor="b">
                    <a:lnL>
                      <a:noFill/>
                    </a:lnL>
                    <a:lnR>
                      <a:noFill/>
                    </a:lnR>
                    <a:lnT>
                      <a:noFill/>
                    </a:lnT>
                    <a:lnB>
                      <a:noFill/>
                    </a:lnB>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Habitat Example: Second step</a:t>
            </a:r>
            <a:endParaRPr lang="id-ID" dirty="0"/>
          </a:p>
        </p:txBody>
      </p:sp>
      <p:sp>
        <p:nvSpPr>
          <p:cNvPr id="3" name="Content Placeholder 2"/>
          <p:cNvSpPr>
            <a:spLocks noGrp="1"/>
          </p:cNvSpPr>
          <p:nvPr>
            <p:ph idx="1"/>
          </p:nvPr>
        </p:nvSpPr>
        <p:spPr/>
        <p:txBody>
          <a:bodyPr>
            <a:normAutofit fontScale="85000" lnSpcReduction="10000"/>
          </a:bodyPr>
          <a:lstStyle/>
          <a:p>
            <a:r>
              <a:rPr lang="id-ID" dirty="0" smtClean="0"/>
              <a:t>Second step, kalkulasi kredit, fokus pada keuntungan services habitat yang dihasilkan dari proyek restorasi.</a:t>
            </a:r>
          </a:p>
          <a:p>
            <a:r>
              <a:rPr lang="id-ID" dirty="0" smtClean="0"/>
              <a:t>Menciptakan Ha-Th jasa habitat merupakan fungsi dari area dan waktu. Kompensasi akan melibatkan 7,97 Ha lahan tanpa nilai habitat, menjadi produktif habitat dalam 1 tahun atau alternatif lainnya menciptakan 1 Ha untuk 7,97 tahun.</a:t>
            </a:r>
          </a:p>
          <a:p>
            <a:r>
              <a:rPr lang="id-ID" dirty="0" smtClean="0"/>
              <a:t>Dalam kenyataanya hampir semua proyek restorasi yang melibatkan habitat yang telah terdegradasi merestorasinya selama beberapa tahun dan melakukan pemeliharaan di masa yang akan datang</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206</TotalTime>
  <Words>1093</Words>
  <Application>Microsoft Office PowerPoint</Application>
  <PresentationFormat>On-screen Show (4:3)</PresentationFormat>
  <Paragraphs>127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Module</vt:lpstr>
      <vt:lpstr>PERHITUNGAN NILAI KOMPENSASI: METODE RESOURCE EQUIVALENCY ANALYSIS (REA)</vt:lpstr>
      <vt:lpstr>Slide 2</vt:lpstr>
      <vt:lpstr>Slide 3</vt:lpstr>
      <vt:lpstr>Metode REI: Konsep Dasar</vt:lpstr>
      <vt:lpstr>Consumer Valuation VS Restoration Cost</vt:lpstr>
      <vt:lpstr>STEP in REA</vt:lpstr>
      <vt:lpstr>Habitat Example: First step</vt:lpstr>
      <vt:lpstr>X-cell Sheet</vt:lpstr>
      <vt:lpstr>Habitat Example: Second step</vt:lpstr>
      <vt:lpstr>Habitat Example: Third step</vt:lpstr>
      <vt:lpstr>Total Value Proyek ini Adalah:</vt:lpstr>
      <vt:lpstr>Slide 12</vt:lpstr>
      <vt:lpstr>Habitat Example</vt:lpstr>
      <vt:lpstr>Teknik Menghitung Prosentase Habitat Services yang Hilang</vt:lpstr>
      <vt:lpstr>Slide 15</vt:lpstr>
      <vt:lpstr>Issue Aplikasi REA</vt:lpstr>
      <vt:lpstr>Ekstrapolasi untuk species specifik injuries tanpa tahun biaya restorasi</vt:lpstr>
      <vt:lpstr>Tropic Level Scaling dan Substitutability</vt:lpstr>
      <vt:lpstr>Biaya Restorasi sebagai Fungsi Species Abundance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PERHITUNGAN NILAI KOMPENSASI: METODE RESOURCE EQUIVALENCY ANALYSIS (REA)</dc:title>
  <dc:creator>User</dc:creator>
  <cp:lastModifiedBy>User</cp:lastModifiedBy>
  <cp:revision>12</cp:revision>
  <dcterms:created xsi:type="dcterms:W3CDTF">2011-11-28T15:25:04Z</dcterms:created>
  <dcterms:modified xsi:type="dcterms:W3CDTF">2012-12-04T01:40:22Z</dcterms:modified>
</cp:coreProperties>
</file>